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1.svg" ContentType="image/svg+xml"/>
  <Override PartName="/ppt/media/image13.svg" ContentType="image/svg+xml"/>
  <Override PartName="/ppt/media/image15.svg" ContentType="image/svg+xml"/>
  <Override PartName="/ppt/media/image37.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8" r:id="rId3"/>
  </p:sldMasterIdLst>
  <p:notesMasterIdLst>
    <p:notesMasterId r:id="rId5"/>
  </p:notesMasterIdLst>
  <p:sldIdLst>
    <p:sldId id="257" r:id="rId4"/>
    <p:sldId id="301" r:id="rId6"/>
    <p:sldId id="296" r:id="rId7"/>
    <p:sldId id="293" r:id="rId8"/>
    <p:sldId id="282" r:id="rId9"/>
    <p:sldId id="295" r:id="rId10"/>
    <p:sldId id="302" r:id="rId11"/>
    <p:sldId id="303" r:id="rId12"/>
    <p:sldId id="304" r:id="rId13"/>
    <p:sldId id="305" r:id="rId14"/>
    <p:sldId id="306" r:id="rId15"/>
    <p:sldId id="307" r:id="rId16"/>
    <p:sldId id="285" r:id="rId17"/>
    <p:sldId id="288" r:id="rId18"/>
    <p:sldId id="289" r:id="rId19"/>
    <p:sldId id="290" r:id="rId20"/>
    <p:sldId id="308" r:id="rId21"/>
    <p:sldId id="292" r:id="rId22"/>
    <p:sldId id="309" r:id="rId23"/>
    <p:sldId id="294" r:id="rId24"/>
    <p:sldId id="266" r:id="rId25"/>
  </p:sldIdLst>
  <p:sldSz cx="12192000" cy="6858000"/>
  <p:notesSz cx="6858000" cy="9144000"/>
  <p:embeddedFontLst>
    <p:embeddedFont>
      <p:font typeface="Arial Rounded MT Bold" panose="020F0704030504030204" pitchFamily="34" charset="0"/>
      <p:regular r:id="rId29"/>
    </p:embeddedFont>
    <p:embeddedFont>
      <p:font typeface="等线" panose="02010600030101010101" charset="-122"/>
      <p:regular r:id="rId30"/>
    </p:embeddedFont>
    <p:embeddedFont>
      <p:font typeface="等线 Light" panose="02010600030101010101" charset="-122"/>
      <p:regular r:id="rId31"/>
    </p:embeddedFont>
    <p:embeddedFont>
      <p:font typeface="楷体" panose="02010609060101010101" pitchFamily="49" charset="-122"/>
      <p:regular r:id="rId32"/>
    </p:embeddedFont>
    <p:embeddedFont>
      <p:font typeface="Amasis MT Pro" panose="02040504050005020304" pitchFamily="18" charset="0"/>
      <p:regular r:id="rId33"/>
      <p:bold r:id="rId34"/>
      <p:italic r:id="rId35"/>
      <p:boldItalic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D4E"/>
    <a:srgbClr val="930C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69217" autoAdjust="0"/>
  </p:normalViewPr>
  <p:slideViewPr>
    <p:cSldViewPr snapToGrid="0">
      <p:cViewPr varScale="1">
        <p:scale>
          <a:sx n="84" d="100"/>
          <a:sy n="84" d="100"/>
        </p:scale>
        <p:origin x="21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23.xml"/><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607D874-1E44-46A9-9E3F-106A0A14536D}" type="doc">
      <dgm:prSet loTypeId="urn:microsoft.com/office/officeart/2005/8/layout/list1" loCatId="list" qsTypeId="urn:microsoft.com/office/officeart/2005/8/quickstyle/simple4" qsCatId="simple" csTypeId="urn:microsoft.com/office/officeart/2005/8/colors/accent0_1" csCatId="mainScheme" phldr="1"/>
      <dgm:spPr/>
      <dgm:t>
        <a:bodyPr/>
        <a:lstStyle/>
        <a:p>
          <a:endParaRPr lang="zh-CN" altLang="en-US"/>
        </a:p>
      </dgm:t>
    </dgm:pt>
    <dgm:pt modelId="{0D85CD1F-4BF1-4B20-8301-5EF0A3374C38}">
      <dgm:prSet custT="1"/>
      <dgm:spPr/>
      <dgm:t>
        <a:bodyPr/>
        <a:lstStyle/>
        <a:p>
          <a:r>
            <a:rPr lang="en-US" sz="1600" dirty="0">
              <a:latin typeface="Times New Roman" panose="02020603050405020304" pitchFamily="18" charset="0"/>
              <a:cs typeface="Times New Roman" panose="02020603050405020304" pitchFamily="18" charset="0"/>
            </a:rPr>
            <a:t>Significant effects of rotation angle on reaction time, indicating increased task difficulty with larger angles.</a:t>
          </a:r>
          <a:endParaRPr lang="zh-CN" sz="1600" dirty="0">
            <a:latin typeface="Times New Roman" panose="02020603050405020304" pitchFamily="18" charset="0"/>
            <a:cs typeface="Times New Roman" panose="02020603050405020304" pitchFamily="18" charset="0"/>
          </a:endParaRPr>
        </a:p>
      </dgm:t>
    </dgm:pt>
    <dgm:pt modelId="{D770732F-FEE1-4C6B-B5E9-3D7FCDAC3782}" cxnId="{EC5F072E-FA53-4203-B1E7-7D84A1FB8942}" type="parTrans">
      <dgm:prSet/>
      <dgm:spPr/>
      <dgm:t>
        <a:bodyPr/>
        <a:lstStyle/>
        <a:p>
          <a:endParaRPr lang="zh-CN" altLang="en-US"/>
        </a:p>
      </dgm:t>
    </dgm:pt>
    <dgm:pt modelId="{8625BACA-3FDD-4435-925F-9D1540FD1A07}" cxnId="{EC5F072E-FA53-4203-B1E7-7D84A1FB8942}" type="sibTrans">
      <dgm:prSet/>
      <dgm:spPr/>
      <dgm:t>
        <a:bodyPr/>
        <a:lstStyle/>
        <a:p>
          <a:endParaRPr lang="zh-CN" altLang="en-US"/>
        </a:p>
      </dgm:t>
    </dgm:pt>
    <dgm:pt modelId="{4218F9C1-E99B-4C09-ADDE-D21AA2CECA4C}">
      <dgm:prSet custT="1"/>
      <dgm:spPr/>
      <dgm:t>
        <a:bodyPr/>
        <a:lstStyle/>
        <a:p>
          <a:r>
            <a:rPr lang="en-US" sz="1600" dirty="0">
              <a:latin typeface="Times New Roman" panose="02020603050405020304" pitchFamily="18" charset="0"/>
              <a:cs typeface="Times New Roman" panose="02020603050405020304" pitchFamily="18" charset="0"/>
            </a:rPr>
            <a:t>Face recognition tasks demonstrated longer reaction times than letter recognition, likely due to more complex cognitive processing involved.</a:t>
          </a:r>
          <a:endParaRPr lang="zh-CN" sz="1600" dirty="0">
            <a:latin typeface="Times New Roman" panose="02020603050405020304" pitchFamily="18" charset="0"/>
            <a:cs typeface="Times New Roman" panose="02020603050405020304" pitchFamily="18" charset="0"/>
          </a:endParaRPr>
        </a:p>
      </dgm:t>
    </dgm:pt>
    <dgm:pt modelId="{ECAF802A-C2AE-45EF-BB6D-A9BD4155DAAC}" cxnId="{86C1F656-7C6E-4B66-96F5-FFC27D776183}" type="parTrans">
      <dgm:prSet/>
      <dgm:spPr/>
      <dgm:t>
        <a:bodyPr/>
        <a:lstStyle/>
        <a:p>
          <a:endParaRPr lang="zh-CN" altLang="en-US"/>
        </a:p>
      </dgm:t>
    </dgm:pt>
    <dgm:pt modelId="{874B37F4-70D5-4BD6-B659-AE46670F3169}" cxnId="{86C1F656-7C6E-4B66-96F5-FFC27D776183}" type="sibTrans">
      <dgm:prSet/>
      <dgm:spPr/>
      <dgm:t>
        <a:bodyPr/>
        <a:lstStyle/>
        <a:p>
          <a:endParaRPr lang="zh-CN" altLang="en-US"/>
        </a:p>
      </dgm:t>
    </dgm:pt>
    <dgm:pt modelId="{3EF23571-BF04-4445-B64F-9606A634751F}">
      <dgm:prSet custT="1"/>
      <dgm:spPr/>
      <dgm:t>
        <a:bodyPr/>
        <a:lstStyle/>
        <a:p>
          <a:r>
            <a:rPr lang="en-US" sz="1600" dirty="0">
              <a:latin typeface="Times New Roman" panose="02020603050405020304" pitchFamily="18" charset="0"/>
              <a:cs typeface="Times New Roman" panose="02020603050405020304" pitchFamily="18" charset="0"/>
            </a:rPr>
            <a:t>Differential sensitivity to rotation angle between face and letter stimuli, with a notable increase in sensitivity for face recognition as the angle increased.</a:t>
          </a:r>
          <a:endParaRPr lang="zh-CN" sz="1600" dirty="0">
            <a:latin typeface="Times New Roman" panose="02020603050405020304" pitchFamily="18" charset="0"/>
            <a:cs typeface="Times New Roman" panose="02020603050405020304" pitchFamily="18" charset="0"/>
          </a:endParaRPr>
        </a:p>
      </dgm:t>
    </dgm:pt>
    <dgm:pt modelId="{7D198B07-A10F-4B08-9339-46474140DCEF}" cxnId="{E317FD6F-7738-43E5-AFEE-2E9E945BA5B1}" type="parTrans">
      <dgm:prSet/>
      <dgm:spPr/>
      <dgm:t>
        <a:bodyPr/>
        <a:lstStyle/>
        <a:p>
          <a:endParaRPr lang="zh-CN" altLang="en-US"/>
        </a:p>
      </dgm:t>
    </dgm:pt>
    <dgm:pt modelId="{8919F77F-500C-4CFF-8984-B0EA58E4CC89}" cxnId="{E317FD6F-7738-43E5-AFEE-2E9E945BA5B1}" type="sibTrans">
      <dgm:prSet/>
      <dgm:spPr/>
      <dgm:t>
        <a:bodyPr/>
        <a:lstStyle/>
        <a:p>
          <a:endParaRPr lang="zh-CN" altLang="en-US"/>
        </a:p>
      </dgm:t>
    </dgm:pt>
    <dgm:pt modelId="{442317D0-8D8D-45CC-989B-852AB651F016}" type="pres">
      <dgm:prSet presAssocID="{1607D874-1E44-46A9-9E3F-106A0A14536D}" presName="linear" presStyleCnt="0">
        <dgm:presLayoutVars>
          <dgm:dir/>
          <dgm:animLvl val="lvl"/>
          <dgm:resizeHandles val="exact"/>
        </dgm:presLayoutVars>
      </dgm:prSet>
      <dgm:spPr/>
    </dgm:pt>
    <dgm:pt modelId="{A2BD3103-9FD7-481F-AB2A-6753C894A34F}" type="pres">
      <dgm:prSet presAssocID="{0D85CD1F-4BF1-4B20-8301-5EF0A3374C38}" presName="parentLin" presStyleCnt="0"/>
      <dgm:spPr/>
    </dgm:pt>
    <dgm:pt modelId="{D11AE881-2EE1-437C-B50D-6C53BFBBFDB4}" type="pres">
      <dgm:prSet presAssocID="{0D85CD1F-4BF1-4B20-8301-5EF0A3374C38}" presName="parentLeftMargin" presStyleLbl="node1" presStyleIdx="0" presStyleCnt="3"/>
      <dgm:spPr/>
    </dgm:pt>
    <dgm:pt modelId="{2929136C-6096-4232-956A-5517FDAE8A4B}" type="pres">
      <dgm:prSet presAssocID="{0D85CD1F-4BF1-4B20-8301-5EF0A3374C38}" presName="parentText" presStyleLbl="node1" presStyleIdx="0" presStyleCnt="3">
        <dgm:presLayoutVars>
          <dgm:chMax val="0"/>
          <dgm:bulletEnabled val="1"/>
        </dgm:presLayoutVars>
      </dgm:prSet>
      <dgm:spPr/>
    </dgm:pt>
    <dgm:pt modelId="{FBA566EF-2431-460D-A189-867E449D0DA4}" type="pres">
      <dgm:prSet presAssocID="{0D85CD1F-4BF1-4B20-8301-5EF0A3374C38}" presName="negativeSpace" presStyleCnt="0"/>
      <dgm:spPr/>
    </dgm:pt>
    <dgm:pt modelId="{3C1C113C-2726-4950-B08A-77A250F3C5CB}" type="pres">
      <dgm:prSet presAssocID="{0D85CD1F-4BF1-4B20-8301-5EF0A3374C38}" presName="childText" presStyleLbl="conFgAcc1" presStyleIdx="0" presStyleCnt="3" custLinFactNeighborY="-50049">
        <dgm:presLayoutVars>
          <dgm:bulletEnabled val="1"/>
        </dgm:presLayoutVars>
      </dgm:prSet>
      <dgm:spPr/>
    </dgm:pt>
    <dgm:pt modelId="{057D353E-C26A-4613-9259-C43D3C357A0A}" type="pres">
      <dgm:prSet presAssocID="{8625BACA-3FDD-4435-925F-9D1540FD1A07}" presName="spaceBetweenRectangles" presStyleCnt="0"/>
      <dgm:spPr/>
    </dgm:pt>
    <dgm:pt modelId="{B3C703B7-6E92-46BC-864A-6A0670A38CE2}" type="pres">
      <dgm:prSet presAssocID="{4218F9C1-E99B-4C09-ADDE-D21AA2CECA4C}" presName="parentLin" presStyleCnt="0"/>
      <dgm:spPr/>
    </dgm:pt>
    <dgm:pt modelId="{EDA38EE9-E348-452B-AC10-6F8035CE7907}" type="pres">
      <dgm:prSet presAssocID="{4218F9C1-E99B-4C09-ADDE-D21AA2CECA4C}" presName="parentLeftMargin" presStyleLbl="node1" presStyleIdx="0" presStyleCnt="3"/>
      <dgm:spPr/>
    </dgm:pt>
    <dgm:pt modelId="{4359F5AF-BDB4-49FF-BD68-C2644A7A994E}" type="pres">
      <dgm:prSet presAssocID="{4218F9C1-E99B-4C09-ADDE-D21AA2CECA4C}" presName="parentText" presStyleLbl="node1" presStyleIdx="1" presStyleCnt="3">
        <dgm:presLayoutVars>
          <dgm:chMax val="0"/>
          <dgm:bulletEnabled val="1"/>
        </dgm:presLayoutVars>
      </dgm:prSet>
      <dgm:spPr/>
    </dgm:pt>
    <dgm:pt modelId="{510EF354-97BC-4145-A555-6ECF828B95FE}" type="pres">
      <dgm:prSet presAssocID="{4218F9C1-E99B-4C09-ADDE-D21AA2CECA4C}" presName="negativeSpace" presStyleCnt="0"/>
      <dgm:spPr/>
    </dgm:pt>
    <dgm:pt modelId="{D30CBA8F-C02E-4A5A-8C2E-2E372AAF745E}" type="pres">
      <dgm:prSet presAssocID="{4218F9C1-E99B-4C09-ADDE-D21AA2CECA4C}" presName="childText" presStyleLbl="conFgAcc1" presStyleIdx="1" presStyleCnt="3">
        <dgm:presLayoutVars>
          <dgm:bulletEnabled val="1"/>
        </dgm:presLayoutVars>
      </dgm:prSet>
      <dgm:spPr/>
    </dgm:pt>
    <dgm:pt modelId="{46932253-59EE-4B72-88F1-F6E55A7D755B}" type="pres">
      <dgm:prSet presAssocID="{874B37F4-70D5-4BD6-B659-AE46670F3169}" presName="spaceBetweenRectangles" presStyleCnt="0"/>
      <dgm:spPr/>
    </dgm:pt>
    <dgm:pt modelId="{90798555-FF08-40C6-B119-AE7B96B9B378}" type="pres">
      <dgm:prSet presAssocID="{3EF23571-BF04-4445-B64F-9606A634751F}" presName="parentLin" presStyleCnt="0"/>
      <dgm:spPr/>
    </dgm:pt>
    <dgm:pt modelId="{7849785C-EA0B-4175-BDD7-D102CFF8E317}" type="pres">
      <dgm:prSet presAssocID="{3EF23571-BF04-4445-B64F-9606A634751F}" presName="parentLeftMargin" presStyleLbl="node1" presStyleIdx="1" presStyleCnt="3"/>
      <dgm:spPr/>
    </dgm:pt>
    <dgm:pt modelId="{F5F38789-6EDC-4990-B91B-37C8017B36CA}" type="pres">
      <dgm:prSet presAssocID="{3EF23571-BF04-4445-B64F-9606A634751F}" presName="parentText" presStyleLbl="node1" presStyleIdx="2" presStyleCnt="3">
        <dgm:presLayoutVars>
          <dgm:chMax val="0"/>
          <dgm:bulletEnabled val="1"/>
        </dgm:presLayoutVars>
      </dgm:prSet>
      <dgm:spPr/>
    </dgm:pt>
    <dgm:pt modelId="{BB119B12-D4F5-46B1-8131-FFAD3651346F}" type="pres">
      <dgm:prSet presAssocID="{3EF23571-BF04-4445-B64F-9606A634751F}" presName="negativeSpace" presStyleCnt="0"/>
      <dgm:spPr/>
    </dgm:pt>
    <dgm:pt modelId="{60027FD6-8F5A-4A72-8845-75F4081F0DC6}" type="pres">
      <dgm:prSet presAssocID="{3EF23571-BF04-4445-B64F-9606A634751F}" presName="childText" presStyleLbl="conFgAcc1" presStyleIdx="2" presStyleCnt="3">
        <dgm:presLayoutVars>
          <dgm:bulletEnabled val="1"/>
        </dgm:presLayoutVars>
      </dgm:prSet>
      <dgm:spPr/>
    </dgm:pt>
  </dgm:ptLst>
  <dgm:cxnLst>
    <dgm:cxn modelId="{EC5F072E-FA53-4203-B1E7-7D84A1FB8942}" srcId="{1607D874-1E44-46A9-9E3F-106A0A14536D}" destId="{0D85CD1F-4BF1-4B20-8301-5EF0A3374C38}" srcOrd="0" destOrd="0" parTransId="{D770732F-FEE1-4C6B-B5E9-3D7FCDAC3782}" sibTransId="{8625BACA-3FDD-4435-925F-9D1540FD1A07}"/>
    <dgm:cxn modelId="{4DD0A33D-71B0-4317-8DF9-8AF12B1717A1}" type="presOf" srcId="{3EF23571-BF04-4445-B64F-9606A634751F}" destId="{F5F38789-6EDC-4990-B91B-37C8017B36CA}" srcOrd="1" destOrd="0" presId="urn:microsoft.com/office/officeart/2005/8/layout/list1"/>
    <dgm:cxn modelId="{E317FD6F-7738-43E5-AFEE-2E9E945BA5B1}" srcId="{1607D874-1E44-46A9-9E3F-106A0A14536D}" destId="{3EF23571-BF04-4445-B64F-9606A634751F}" srcOrd="2" destOrd="0" parTransId="{7D198B07-A10F-4B08-9339-46474140DCEF}" sibTransId="{8919F77F-500C-4CFF-8984-B0EA58E4CC89}"/>
    <dgm:cxn modelId="{86C1F656-7C6E-4B66-96F5-FFC27D776183}" srcId="{1607D874-1E44-46A9-9E3F-106A0A14536D}" destId="{4218F9C1-E99B-4C09-ADDE-D21AA2CECA4C}" srcOrd="1" destOrd="0" parTransId="{ECAF802A-C2AE-45EF-BB6D-A9BD4155DAAC}" sibTransId="{874B37F4-70D5-4BD6-B659-AE46670F3169}"/>
    <dgm:cxn modelId="{B1857393-D227-4511-85AB-0406800FC90F}" type="presOf" srcId="{1607D874-1E44-46A9-9E3F-106A0A14536D}" destId="{442317D0-8D8D-45CC-989B-852AB651F016}" srcOrd="0" destOrd="0" presId="urn:microsoft.com/office/officeart/2005/8/layout/list1"/>
    <dgm:cxn modelId="{F87FE9A9-B50B-4B67-A695-70A9EA531C3D}" type="presOf" srcId="{0D85CD1F-4BF1-4B20-8301-5EF0A3374C38}" destId="{D11AE881-2EE1-437C-B50D-6C53BFBBFDB4}" srcOrd="0" destOrd="0" presId="urn:microsoft.com/office/officeart/2005/8/layout/list1"/>
    <dgm:cxn modelId="{3EC6BCC6-E5B4-4193-A65B-4232E26ABCF8}" type="presOf" srcId="{3EF23571-BF04-4445-B64F-9606A634751F}" destId="{7849785C-EA0B-4175-BDD7-D102CFF8E317}" srcOrd="0" destOrd="0" presId="urn:microsoft.com/office/officeart/2005/8/layout/list1"/>
    <dgm:cxn modelId="{7C6100D6-3B85-48C2-B89E-174BA33B4EF7}" type="presOf" srcId="{4218F9C1-E99B-4C09-ADDE-D21AA2CECA4C}" destId="{4359F5AF-BDB4-49FF-BD68-C2644A7A994E}" srcOrd="1" destOrd="0" presId="urn:microsoft.com/office/officeart/2005/8/layout/list1"/>
    <dgm:cxn modelId="{72B826F7-A161-4793-B166-AD0F096C09E3}" type="presOf" srcId="{4218F9C1-E99B-4C09-ADDE-D21AA2CECA4C}" destId="{EDA38EE9-E348-452B-AC10-6F8035CE7907}" srcOrd="0" destOrd="0" presId="urn:microsoft.com/office/officeart/2005/8/layout/list1"/>
    <dgm:cxn modelId="{2B7DD2FA-61BB-4353-A424-B8360DFCF827}" type="presOf" srcId="{0D85CD1F-4BF1-4B20-8301-5EF0A3374C38}" destId="{2929136C-6096-4232-956A-5517FDAE8A4B}" srcOrd="1" destOrd="0" presId="urn:microsoft.com/office/officeart/2005/8/layout/list1"/>
    <dgm:cxn modelId="{ECE0C6F2-696F-4EB3-8D94-94D3070EB0C7}" type="presParOf" srcId="{442317D0-8D8D-45CC-989B-852AB651F016}" destId="{A2BD3103-9FD7-481F-AB2A-6753C894A34F}" srcOrd="0" destOrd="0" presId="urn:microsoft.com/office/officeart/2005/8/layout/list1"/>
    <dgm:cxn modelId="{5A73EAA4-A8D2-4F6A-8D72-EE2F81044274}" type="presParOf" srcId="{A2BD3103-9FD7-481F-AB2A-6753C894A34F}" destId="{D11AE881-2EE1-437C-B50D-6C53BFBBFDB4}" srcOrd="0" destOrd="0" presId="urn:microsoft.com/office/officeart/2005/8/layout/list1"/>
    <dgm:cxn modelId="{1B1B1446-0155-4A4C-BC5B-C2872D459C47}" type="presParOf" srcId="{A2BD3103-9FD7-481F-AB2A-6753C894A34F}" destId="{2929136C-6096-4232-956A-5517FDAE8A4B}" srcOrd="1" destOrd="0" presId="urn:microsoft.com/office/officeart/2005/8/layout/list1"/>
    <dgm:cxn modelId="{70022184-8F2E-4F47-8FE5-3E9A48DAE122}" type="presParOf" srcId="{442317D0-8D8D-45CC-989B-852AB651F016}" destId="{FBA566EF-2431-460D-A189-867E449D0DA4}" srcOrd="1" destOrd="0" presId="urn:microsoft.com/office/officeart/2005/8/layout/list1"/>
    <dgm:cxn modelId="{ABEFD46C-8125-4863-9FA9-6197D157BF18}" type="presParOf" srcId="{442317D0-8D8D-45CC-989B-852AB651F016}" destId="{3C1C113C-2726-4950-B08A-77A250F3C5CB}" srcOrd="2" destOrd="0" presId="urn:microsoft.com/office/officeart/2005/8/layout/list1"/>
    <dgm:cxn modelId="{63AD1B3B-C1B3-4A1A-8200-4F24A037A740}" type="presParOf" srcId="{442317D0-8D8D-45CC-989B-852AB651F016}" destId="{057D353E-C26A-4613-9259-C43D3C357A0A}" srcOrd="3" destOrd="0" presId="urn:microsoft.com/office/officeart/2005/8/layout/list1"/>
    <dgm:cxn modelId="{7AB7FF80-57E6-4309-898C-766D8F15D93D}" type="presParOf" srcId="{442317D0-8D8D-45CC-989B-852AB651F016}" destId="{B3C703B7-6E92-46BC-864A-6A0670A38CE2}" srcOrd="4" destOrd="0" presId="urn:microsoft.com/office/officeart/2005/8/layout/list1"/>
    <dgm:cxn modelId="{B5342C1D-B221-462B-833C-62AFD0187FCC}" type="presParOf" srcId="{B3C703B7-6E92-46BC-864A-6A0670A38CE2}" destId="{EDA38EE9-E348-452B-AC10-6F8035CE7907}" srcOrd="0" destOrd="0" presId="urn:microsoft.com/office/officeart/2005/8/layout/list1"/>
    <dgm:cxn modelId="{1B83EEA7-8858-422E-87A9-DB8BF826F984}" type="presParOf" srcId="{B3C703B7-6E92-46BC-864A-6A0670A38CE2}" destId="{4359F5AF-BDB4-49FF-BD68-C2644A7A994E}" srcOrd="1" destOrd="0" presId="urn:microsoft.com/office/officeart/2005/8/layout/list1"/>
    <dgm:cxn modelId="{9E21BEFB-9767-4C52-9D08-703AE7593D2E}" type="presParOf" srcId="{442317D0-8D8D-45CC-989B-852AB651F016}" destId="{510EF354-97BC-4145-A555-6ECF828B95FE}" srcOrd="5" destOrd="0" presId="urn:microsoft.com/office/officeart/2005/8/layout/list1"/>
    <dgm:cxn modelId="{E7A697E2-C41D-4D88-89A2-DC506C1106AC}" type="presParOf" srcId="{442317D0-8D8D-45CC-989B-852AB651F016}" destId="{D30CBA8F-C02E-4A5A-8C2E-2E372AAF745E}" srcOrd="6" destOrd="0" presId="urn:microsoft.com/office/officeart/2005/8/layout/list1"/>
    <dgm:cxn modelId="{439818F4-D0EC-4F13-B474-80DE223FCF15}" type="presParOf" srcId="{442317D0-8D8D-45CC-989B-852AB651F016}" destId="{46932253-59EE-4B72-88F1-F6E55A7D755B}" srcOrd="7" destOrd="0" presId="urn:microsoft.com/office/officeart/2005/8/layout/list1"/>
    <dgm:cxn modelId="{E2A92669-A5C4-473F-879E-DEDECCCE0462}" type="presParOf" srcId="{442317D0-8D8D-45CC-989B-852AB651F016}" destId="{90798555-FF08-40C6-B119-AE7B96B9B378}" srcOrd="8" destOrd="0" presId="urn:microsoft.com/office/officeart/2005/8/layout/list1"/>
    <dgm:cxn modelId="{F51E10A3-C3CE-456D-8FE5-5A72789B62E2}" type="presParOf" srcId="{90798555-FF08-40C6-B119-AE7B96B9B378}" destId="{7849785C-EA0B-4175-BDD7-D102CFF8E317}" srcOrd="0" destOrd="0" presId="urn:microsoft.com/office/officeart/2005/8/layout/list1"/>
    <dgm:cxn modelId="{C1774596-A7FD-48C5-8FB2-906C5471114D}" type="presParOf" srcId="{90798555-FF08-40C6-B119-AE7B96B9B378}" destId="{F5F38789-6EDC-4990-B91B-37C8017B36CA}" srcOrd="1" destOrd="0" presId="urn:microsoft.com/office/officeart/2005/8/layout/list1"/>
    <dgm:cxn modelId="{2C95B861-C46E-4E25-8193-959FF30C4D78}" type="presParOf" srcId="{442317D0-8D8D-45CC-989B-852AB651F016}" destId="{BB119B12-D4F5-46B1-8131-FFAD3651346F}" srcOrd="9" destOrd="0" presId="urn:microsoft.com/office/officeart/2005/8/layout/list1"/>
    <dgm:cxn modelId="{827EC590-08E9-4CAD-B26C-914EE1475B1A}" type="presParOf" srcId="{442317D0-8D8D-45CC-989B-852AB651F016}" destId="{60027FD6-8F5A-4A72-8845-75F4081F0DC6}"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C113C-2726-4950-B08A-77A250F3C5CB}">
      <dsp:nvSpPr>
        <dsp:cNvPr id="0" name=""/>
        <dsp:cNvSpPr/>
      </dsp:nvSpPr>
      <dsp:spPr>
        <a:xfrm>
          <a:off x="0" y="385140"/>
          <a:ext cx="7680960" cy="781200"/>
        </a:xfrm>
        <a:prstGeom prst="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929136C-6096-4232-956A-5517FDAE8A4B}">
      <dsp:nvSpPr>
        <dsp:cNvPr id="0" name=""/>
        <dsp:cNvSpPr/>
      </dsp:nvSpPr>
      <dsp:spPr>
        <a:xfrm>
          <a:off x="384048" y="11363"/>
          <a:ext cx="5376672" cy="9151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25" tIns="0" rIns="203225"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Significant effects of rotation angle on reaction time, indicating increased task difficulty with larger angles.</a:t>
          </a:r>
          <a:endParaRPr lang="zh-CN" sz="1600" kern="1200" dirty="0">
            <a:latin typeface="Times New Roman" panose="02020603050405020304" pitchFamily="18" charset="0"/>
            <a:cs typeface="Times New Roman" panose="02020603050405020304" pitchFamily="18" charset="0"/>
          </a:endParaRPr>
        </a:p>
      </dsp:txBody>
      <dsp:txXfrm>
        <a:off x="428720" y="56035"/>
        <a:ext cx="5287328" cy="825776"/>
      </dsp:txXfrm>
    </dsp:sp>
    <dsp:sp modelId="{D30CBA8F-C02E-4A5A-8C2E-2E372AAF745E}">
      <dsp:nvSpPr>
        <dsp:cNvPr id="0" name=""/>
        <dsp:cNvSpPr/>
      </dsp:nvSpPr>
      <dsp:spPr>
        <a:xfrm>
          <a:off x="0" y="1875083"/>
          <a:ext cx="7680960" cy="781200"/>
        </a:xfrm>
        <a:prstGeom prst="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359F5AF-BDB4-49FF-BD68-C2644A7A994E}">
      <dsp:nvSpPr>
        <dsp:cNvPr id="0" name=""/>
        <dsp:cNvSpPr/>
      </dsp:nvSpPr>
      <dsp:spPr>
        <a:xfrm>
          <a:off x="384048" y="1417523"/>
          <a:ext cx="5376672" cy="9151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25" tIns="0" rIns="203225"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Face recognition tasks demonstrated longer reaction times than letter recognition, likely due to more complex cognitive processing involved.</a:t>
          </a:r>
          <a:endParaRPr lang="zh-CN" sz="1600" kern="1200" dirty="0">
            <a:latin typeface="Times New Roman" panose="02020603050405020304" pitchFamily="18" charset="0"/>
            <a:cs typeface="Times New Roman" panose="02020603050405020304" pitchFamily="18" charset="0"/>
          </a:endParaRPr>
        </a:p>
      </dsp:txBody>
      <dsp:txXfrm>
        <a:off x="428720" y="1462195"/>
        <a:ext cx="5287328" cy="825776"/>
      </dsp:txXfrm>
    </dsp:sp>
    <dsp:sp modelId="{60027FD6-8F5A-4A72-8845-75F4081F0DC6}">
      <dsp:nvSpPr>
        <dsp:cNvPr id="0" name=""/>
        <dsp:cNvSpPr/>
      </dsp:nvSpPr>
      <dsp:spPr>
        <a:xfrm>
          <a:off x="0" y="3281244"/>
          <a:ext cx="7680960" cy="781200"/>
        </a:xfrm>
        <a:prstGeom prst="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F38789-6EDC-4990-B91B-37C8017B36CA}">
      <dsp:nvSpPr>
        <dsp:cNvPr id="0" name=""/>
        <dsp:cNvSpPr/>
      </dsp:nvSpPr>
      <dsp:spPr>
        <a:xfrm>
          <a:off x="384048" y="2823684"/>
          <a:ext cx="5376672" cy="9151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25" tIns="0" rIns="203225"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Differential sensitivity to rotation angle between face and letter stimuli, with a notable increase in sensitivity for face recognition as the angle increased.</a:t>
          </a:r>
          <a:endParaRPr lang="zh-CN" sz="1600" kern="1200" dirty="0">
            <a:latin typeface="Times New Roman" panose="02020603050405020304" pitchFamily="18" charset="0"/>
            <a:cs typeface="Times New Roman" panose="02020603050405020304" pitchFamily="18" charset="0"/>
          </a:endParaRPr>
        </a:p>
      </dsp:txBody>
      <dsp:txXfrm>
        <a:off x="428720" y="2868356"/>
        <a:ext cx="5287328"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99613-A556-48AC-A693-167C7992493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32F7B-F309-4DDB-8678-57953B5B0CB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Good </a:t>
            </a:r>
            <a:r>
              <a:rPr lang="en-US" altLang="zh-CN" dirty="0" err="1"/>
              <a:t>evening,everyone</a:t>
            </a:r>
            <a:r>
              <a:rPr lang="en-US" altLang="zh-CN" dirty="0"/>
              <a:t>, `Today we will talking about Exploring the Differences in Mental Rotation of Letters and Faces Comparing Reaction time. We are group 5, group members are Guo Ran</a:t>
            </a:r>
            <a:endParaRPr lang="en-US" altLang="zh-CN" dirty="0"/>
          </a:p>
          <a:p>
            <a:r>
              <a:rPr lang="en-US" altLang="zh-CN" dirty="0"/>
              <a:t>Dang Qianqian and Shao </a:t>
            </a:r>
            <a:r>
              <a:rPr lang="en-US" altLang="zh-CN" dirty="0" err="1"/>
              <a:t>Mingxin</a:t>
            </a:r>
            <a:r>
              <a:rPr lang="en-US" altLang="zh-CN" dirty="0"/>
              <a:t>.</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we're talking about a strange phenomenon together.</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C32F7B-F309-4DDB-8678-57953B5B0C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section, we'll discuss a notable finding from our mental rotation experiment: the significant decrease in reaction time at the 300-degree condition. This observation appears counterintuitive since larger angles typically increase cognitive load and reaction time.</a:t>
            </a:r>
            <a:endParaRPr lang="en-US" altLang="zh-CN" dirty="0"/>
          </a:p>
          <a:p>
            <a:endParaRPr lang="en-US" altLang="zh-CN" dirty="0"/>
          </a:p>
          <a:p>
            <a:r>
              <a:rPr lang="en-US" altLang="zh-CN" dirty="0"/>
              <a:t>However, our results suggest a simpler explanation involving the "shortest path" principle. When one image is upright and the other rotated to 300 degrees, participants effectively only rotate the image by 60 degrees, minimizing the cognitive effort required.</a:t>
            </a:r>
            <a:endParaRPr lang="en-US" altLang="zh-CN" dirty="0"/>
          </a:p>
          <a:p>
            <a:endParaRPr lang="en-US" altLang="zh-CN" dirty="0"/>
          </a:p>
          <a:p>
            <a:r>
              <a:rPr lang="en-US" altLang="zh-CN" dirty="0"/>
              <a:t>In contrast, a zero-degree difference, such as both images rotated by 30 degrees, lacks a direct reference, increasing the cognitive load and reaction time.</a:t>
            </a:r>
            <a:endParaRPr lang="en-US" altLang="zh-CN" dirty="0"/>
          </a:p>
          <a:p>
            <a:endParaRPr lang="en-US" altLang="zh-CN" dirty="0"/>
          </a:p>
          <a:p>
            <a:r>
              <a:rPr lang="en-US" altLang="zh-CN" dirty="0"/>
              <a:t>This highlights the importance of the relative rotation angle and the presence of an upright image as a reference, which simplifies the process especially at larger angles. These insights challenge us to reconsider how we present images in studies and suggest that mental rotation efficiency depends significantly on these factors.</a:t>
            </a:r>
            <a:endParaRPr lang="en-US" altLang="zh-CN" dirty="0"/>
          </a:p>
          <a:p>
            <a:endParaRPr lang="en-US" altLang="zh-CN" dirty="0"/>
          </a:p>
          <a:p>
            <a:r>
              <a:rPr lang="en-US" altLang="zh-CN" dirty="0"/>
              <a:t>These findings not only enhance our understanding of spatial processing in typical settings but also suggest new avenues for research into cognitive strategies and their applications.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C32F7B-F309-4DDB-8678-57953B5B0C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C32F7B-F309-4DDB-8678-57953B5B0C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limitations are focused on three main sections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C32F7B-F309-4DDB-8678-57953B5B0C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Moving forward this is the last part, our research will embrace advanced neurophysiological tools to deepen our understanding of mental rotation. We plan to utilize EEG and </a:t>
            </a:r>
            <a:r>
              <a:rPr lang="en-US" altLang="zh-CN" dirty="0" err="1"/>
              <a:t>fNIRS</a:t>
            </a:r>
            <a:r>
              <a:rPr lang="en-US" altLang="zh-CN" dirty="0"/>
              <a:t> to specifically track the N170 and CDA components, which are crucial for assessing cognitive processes in real-time.</a:t>
            </a:r>
            <a:endParaRPr lang="en-US" altLang="zh-CN" dirty="0"/>
          </a:p>
          <a:p>
            <a:endParaRPr lang="en-US" altLang="zh-CN" dirty="0"/>
          </a:p>
          <a:p>
            <a:r>
              <a:rPr lang="en-US" altLang="zh-CN" dirty="0"/>
              <a:t>Additionally, we aim to diversify our participant base by including individuals from various educational, cultural, and gender backgrounds to broaden the use of our findings.</a:t>
            </a:r>
            <a:endParaRPr lang="en-US" altLang="zh-CN" dirty="0"/>
          </a:p>
          <a:p>
            <a:endParaRPr lang="en-US" altLang="zh-CN" dirty="0"/>
          </a:p>
          <a:p>
            <a:r>
              <a:rPr lang="en-US" altLang="zh-CN" dirty="0"/>
              <a:t>We will also explore the impact of emotions on mental rotation by incorporating faces with different emotional expressions. This will help us understand how emotions like happiness, sadness, or anxiety affect cognitive performance in these tasks.</a:t>
            </a:r>
            <a:endParaRPr lang="en-US" altLang="zh-CN" dirty="0"/>
          </a:p>
          <a:p>
            <a:endParaRPr lang="en-US" altLang="zh-CN" dirty="0"/>
          </a:p>
          <a:p>
            <a:r>
              <a:rPr lang="en-US" altLang="zh-CN" dirty="0"/>
              <a:t>Lastly, we're excited to integrate Virtual Reality technology to simulate more realistic environments. This, combined with physiological monitoring such as eye-tracking and heart rate monitoring, will provide comprehensive insights into the cognitive and physiological responses during mental rotation tasks.</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C32F7B-F309-4DDB-8678-57953B5B0C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C32F7B-F309-4DDB-8678-57953B5B0C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Our presentation was divided into six parts, with background and assumptions being my part, design and results by Guo Ran, and discussion and conclusion part by Qian Qian.</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I will talking about backgroud part. Fristly Motivation for the study.</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812BB3-8071-42F4-BAD8-CB3974D6B42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C32F7B-F309-4DDB-8678-57953B5B0CB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C32F7B-F309-4DDB-8678-57953B5B0CB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C32F7B-F309-4DDB-8678-57953B5B0CB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Differences in reaction times between rotating faces and letters highlight varying cognitive demands for different stimuli. Face rotations require more time, underscoring the complexity of facial recognition mechanisms.</a:t>
            </a:r>
            <a:endParaRPr lang="en-US" altLang="zh-CN" dirty="0"/>
          </a:p>
          <a:p>
            <a:r>
              <a:rPr lang="en-US" altLang="zh-CN" dirty="0"/>
              <a:t>Face recognition, involving numerous elements, demands extensive mental processing, especially compared to the more familiar and simpler shapes of letters . The neural pathways for rotating faces and letters differ; face processing primarily activates the occipital and temporal lobes. Conversely, mental rotation tasks light up the posterior parietal cortex . Face rotations also intensify the N170 component, linked to initial face processing . Tanaka's research found no difference in behavior when comparing rotating faces to letters, which does not match our results and implies that the reasons might be complex.</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4C32F7B-F309-4DDB-8678-57953B5B0CB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背景">
    <p:spTree>
      <p:nvGrpSpPr>
        <p:cNvPr id="1" name=""/>
        <p:cNvGrpSpPr/>
        <p:nvPr/>
      </p:nvGrpSpPr>
      <p:grpSpPr>
        <a:xfrm>
          <a:off x="0" y="0"/>
          <a:ext cx="0" cy="0"/>
          <a:chOff x="0" y="0"/>
          <a:chExt cx="0" cy="0"/>
        </a:xfrm>
      </p:grpSpPr>
      <p:sp>
        <p:nvSpPr>
          <p:cNvPr id="15" name="矩形 14"/>
          <p:cNvSpPr/>
          <p:nvPr userDrawn="1"/>
        </p:nvSpPr>
        <p:spPr>
          <a:xfrm>
            <a:off x="0" y="1145308"/>
            <a:ext cx="1468582" cy="5712691"/>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userDrawn="1"/>
        </p:nvGrpSpPr>
        <p:grpSpPr>
          <a:xfrm>
            <a:off x="0" y="0"/>
            <a:ext cx="12192000" cy="1145309"/>
            <a:chOff x="0" y="0"/>
            <a:chExt cx="12192000" cy="1145309"/>
          </a:xfrm>
        </p:grpSpPr>
        <p:sp>
          <p:nvSpPr>
            <p:cNvPr id="5" name="矩形 4"/>
            <p:cNvSpPr/>
            <p:nvPr userDrawn="1"/>
          </p:nvSpPr>
          <p:spPr>
            <a:xfrm>
              <a:off x="0" y="0"/>
              <a:ext cx="12192000" cy="1145309"/>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大学校徽系列：澳门大学标志矢量图- 设计之家"/>
            <p:cNvPicPr>
              <a:picLocks noChangeAspect="1" noChangeArrowheads="1"/>
            </p:cNvPicPr>
            <p:nvPr userDrawn="1"/>
          </p:nvPicPr>
          <p:blipFill rotWithShape="1">
            <a:blip r:embed="rId2"/>
            <a:srcRect l="5941" t="32727" r="7189" b="33199"/>
            <a:stretch>
              <a:fillRect/>
            </a:stretch>
          </p:blipFill>
          <p:spPr bwMode="auto">
            <a:xfrm>
              <a:off x="0" y="0"/>
              <a:ext cx="4042534" cy="114530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userDrawn="1"/>
          </p:nvSpPr>
          <p:spPr>
            <a:xfrm>
              <a:off x="4042534" y="161804"/>
              <a:ext cx="7299721" cy="830868"/>
            </a:xfrm>
            <a:prstGeom prst="rect">
              <a:avLst/>
            </a:prstGeom>
            <a:noFill/>
          </p:spPr>
          <p:txBody>
            <a:bodyPr wrap="square" rtlCol="0">
              <a:spAutoFit/>
            </a:bodyPr>
            <a:lstStyle/>
            <a:p>
              <a:pPr algn="l">
                <a:lnSpc>
                  <a:spcPct val="125000"/>
                </a:lnSpc>
              </a:pPr>
              <a:r>
                <a:rPr lang="en-US" altLang="zh-CN" sz="2000" b="0" i="0" dirty="0">
                  <a:solidFill>
                    <a:schemeClr val="bg1"/>
                  </a:solidFill>
                  <a:effectLst/>
                  <a:latin typeface="Arial Rounded MT Bold" panose="020F0704030504030204" pitchFamily="34" charset="0"/>
                </a:rPr>
                <a:t>Center for Cognitive and Brain Science</a:t>
              </a:r>
              <a:endParaRPr lang="en-US" altLang="zh-CN" sz="2000" b="0" i="0" dirty="0">
                <a:solidFill>
                  <a:schemeClr val="bg1"/>
                </a:solidFill>
                <a:effectLst/>
                <a:latin typeface="Arial Rounded MT Bold" panose="020F0704030504030204" pitchFamily="34" charset="0"/>
              </a:endParaRPr>
            </a:p>
            <a:p>
              <a:pPr marL="0" marR="0" lvl="0" indent="0" algn="l" defTabSz="914400" rtl="0" eaLnBrk="1" fontAlgn="auto" latinLnBrk="0" hangingPunct="1">
                <a:lnSpc>
                  <a:spcPct val="125000"/>
                </a:lnSpc>
                <a:spcBef>
                  <a:spcPts val="0"/>
                </a:spcBef>
                <a:spcAft>
                  <a:spcPts val="0"/>
                </a:spcAft>
                <a:buClrTx/>
                <a:buSzTx/>
                <a:buFontTx/>
                <a:buNone/>
                <a:defRPr/>
              </a:pPr>
              <a:r>
                <a:rPr lang="en-US" altLang="zh-CN" sz="2000" b="0" i="0" dirty="0">
                  <a:solidFill>
                    <a:schemeClr val="bg1"/>
                  </a:solidFill>
                  <a:effectLst/>
                  <a:latin typeface="Arial Rounded MT Bold" panose="020F0704030504030204" pitchFamily="34" charset="0"/>
                </a:rPr>
                <a:t>CCBS7002 </a:t>
              </a:r>
              <a:r>
                <a:rPr lang="en-US" altLang="zh-CN" sz="2000" b="0" i="0" kern="1200" dirty="0">
                  <a:solidFill>
                    <a:schemeClr val="bg1"/>
                  </a:solidFill>
                  <a:effectLst/>
                  <a:latin typeface="Arial Rounded MT Bold" panose="020F0704030504030204" pitchFamily="34" charset="0"/>
                  <a:ea typeface="+mn-ea"/>
                  <a:cs typeface="+mn-cs"/>
                </a:rPr>
                <a:t>COGNITIVE NEUROSCIENCE</a:t>
              </a:r>
              <a:endParaRPr lang="en-US" altLang="zh-CN" sz="2000" b="0" i="0" kern="1200" dirty="0">
                <a:solidFill>
                  <a:schemeClr val="bg1"/>
                </a:solidFill>
                <a:effectLst/>
                <a:latin typeface="Arial Rounded MT Bold" panose="020F0704030504030204" pitchFamily="34" charset="0"/>
                <a:ea typeface="+mn-ea"/>
                <a:cs typeface="+mn-cs"/>
              </a:endParaRPr>
            </a:p>
          </p:txBody>
        </p:sp>
      </p:grpSp>
      <p:sp>
        <p:nvSpPr>
          <p:cNvPr id="12" name="矩形 11"/>
          <p:cNvSpPr/>
          <p:nvPr userDrawn="1"/>
        </p:nvSpPr>
        <p:spPr>
          <a:xfrm>
            <a:off x="0" y="2641601"/>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Design</a:t>
            </a:r>
            <a:endParaRPr lang="zh-CN" altLang="en-US" sz="1800" dirty="0">
              <a:latin typeface="Times New Roman" panose="02020603050405020304" pitchFamily="18" charset="0"/>
              <a:cs typeface="Times New Roman" panose="02020603050405020304" pitchFamily="18" charset="0"/>
            </a:endParaRPr>
          </a:p>
        </p:txBody>
      </p:sp>
      <p:sp>
        <p:nvSpPr>
          <p:cNvPr id="2" name="矩形 1"/>
          <p:cNvSpPr/>
          <p:nvPr userDrawn="1"/>
        </p:nvSpPr>
        <p:spPr>
          <a:xfrm>
            <a:off x="3037" y="1893455"/>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Hypothesis</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userDrawn="1"/>
        </p:nvSpPr>
        <p:spPr>
          <a:xfrm>
            <a:off x="0" y="3389747"/>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Results</a:t>
            </a:r>
            <a:endParaRPr lang="zh-CN" altLang="en-US" sz="1800" dirty="0">
              <a:latin typeface="Times New Roman" panose="02020603050405020304" pitchFamily="18" charset="0"/>
              <a:cs typeface="Times New Roman" panose="02020603050405020304" pitchFamily="18" charset="0"/>
            </a:endParaRPr>
          </a:p>
        </p:txBody>
      </p:sp>
      <p:sp>
        <p:nvSpPr>
          <p:cNvPr id="4" name="矩形 3"/>
          <p:cNvSpPr/>
          <p:nvPr userDrawn="1"/>
        </p:nvSpPr>
        <p:spPr>
          <a:xfrm>
            <a:off x="0" y="4886039"/>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Discussion</a:t>
            </a:r>
            <a:endParaRPr lang="zh-CN" altLang="en-US" sz="1800" dirty="0">
              <a:latin typeface="Times New Roman" panose="02020603050405020304" pitchFamily="18" charset="0"/>
              <a:cs typeface="Times New Roman" panose="02020603050405020304" pitchFamily="18" charset="0"/>
            </a:endParaRPr>
          </a:p>
        </p:txBody>
      </p:sp>
      <p:sp>
        <p:nvSpPr>
          <p:cNvPr id="6" name="矩形 5"/>
          <p:cNvSpPr/>
          <p:nvPr userDrawn="1"/>
        </p:nvSpPr>
        <p:spPr>
          <a:xfrm>
            <a:off x="0" y="4137893"/>
            <a:ext cx="1468582" cy="748146"/>
          </a:xfrm>
          <a:prstGeom prst="rect">
            <a:avLst/>
          </a:prstGeom>
          <a:solidFill>
            <a:srgbClr val="930C1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Conclusions</a:t>
            </a:r>
            <a:endParaRPr lang="zh-CN" altLang="en-US" sz="1800" dirty="0">
              <a:latin typeface="Times New Roman" panose="02020603050405020304" pitchFamily="18" charset="0"/>
              <a:cs typeface="Times New Roman" panose="02020603050405020304" pitchFamily="18" charset="0"/>
            </a:endParaRPr>
          </a:p>
        </p:txBody>
      </p:sp>
      <p:sp>
        <p:nvSpPr>
          <p:cNvPr id="13" name="矩形 12"/>
          <p:cNvSpPr/>
          <p:nvPr userDrawn="1"/>
        </p:nvSpPr>
        <p:spPr>
          <a:xfrm>
            <a:off x="0" y="1145309"/>
            <a:ext cx="1468582" cy="748146"/>
          </a:xfrm>
          <a:prstGeom prst="rect">
            <a:avLst/>
          </a:prstGeom>
          <a:solidFill>
            <a:srgbClr val="242D4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背景">
    <p:spTree>
      <p:nvGrpSpPr>
        <p:cNvPr id="1" name=""/>
        <p:cNvGrpSpPr/>
        <p:nvPr/>
      </p:nvGrpSpPr>
      <p:grpSpPr>
        <a:xfrm>
          <a:off x="0" y="0"/>
          <a:ext cx="0" cy="0"/>
          <a:chOff x="0" y="0"/>
          <a:chExt cx="0" cy="0"/>
        </a:xfrm>
      </p:grpSpPr>
      <p:sp>
        <p:nvSpPr>
          <p:cNvPr id="15" name="矩形 14"/>
          <p:cNvSpPr/>
          <p:nvPr userDrawn="1"/>
        </p:nvSpPr>
        <p:spPr>
          <a:xfrm>
            <a:off x="0" y="1145308"/>
            <a:ext cx="1468582" cy="5712691"/>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userDrawn="1"/>
        </p:nvGrpSpPr>
        <p:grpSpPr>
          <a:xfrm>
            <a:off x="0" y="0"/>
            <a:ext cx="12192000" cy="1145309"/>
            <a:chOff x="0" y="0"/>
            <a:chExt cx="12192000" cy="1145309"/>
          </a:xfrm>
        </p:grpSpPr>
        <p:sp>
          <p:nvSpPr>
            <p:cNvPr id="5" name="矩形 4"/>
            <p:cNvSpPr/>
            <p:nvPr userDrawn="1"/>
          </p:nvSpPr>
          <p:spPr>
            <a:xfrm>
              <a:off x="0" y="0"/>
              <a:ext cx="12192000" cy="1145309"/>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大学校徽系列：澳门大学标志矢量图- 设计之家"/>
            <p:cNvPicPr>
              <a:picLocks noChangeAspect="1" noChangeArrowheads="1"/>
            </p:cNvPicPr>
            <p:nvPr userDrawn="1"/>
          </p:nvPicPr>
          <p:blipFill rotWithShape="1">
            <a:blip r:embed="rId2"/>
            <a:srcRect l="5941" t="32727" r="7189" b="33199"/>
            <a:stretch>
              <a:fillRect/>
            </a:stretch>
          </p:blipFill>
          <p:spPr bwMode="auto">
            <a:xfrm>
              <a:off x="0" y="0"/>
              <a:ext cx="4042534" cy="114530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userDrawn="1"/>
          </p:nvSpPr>
          <p:spPr>
            <a:xfrm>
              <a:off x="4042534" y="161804"/>
              <a:ext cx="7299721" cy="830868"/>
            </a:xfrm>
            <a:prstGeom prst="rect">
              <a:avLst/>
            </a:prstGeom>
            <a:noFill/>
          </p:spPr>
          <p:txBody>
            <a:bodyPr wrap="square" rtlCol="0">
              <a:spAutoFit/>
            </a:bodyPr>
            <a:lstStyle/>
            <a:p>
              <a:pPr algn="l">
                <a:lnSpc>
                  <a:spcPct val="125000"/>
                </a:lnSpc>
              </a:pPr>
              <a:r>
                <a:rPr lang="en-US" altLang="zh-CN" sz="2000" b="0" i="0" dirty="0">
                  <a:solidFill>
                    <a:schemeClr val="bg1"/>
                  </a:solidFill>
                  <a:effectLst/>
                  <a:latin typeface="Arial Rounded MT Bold" panose="020F0704030504030204" pitchFamily="34" charset="0"/>
                </a:rPr>
                <a:t>Center for Cognitive and Brain Science</a:t>
              </a:r>
              <a:endParaRPr lang="en-US" altLang="zh-CN" sz="2000" b="0" i="0" dirty="0">
                <a:solidFill>
                  <a:schemeClr val="bg1"/>
                </a:solidFill>
                <a:effectLst/>
                <a:latin typeface="Arial Rounded MT Bold" panose="020F0704030504030204" pitchFamily="34" charset="0"/>
              </a:endParaRPr>
            </a:p>
            <a:p>
              <a:pPr marL="0" marR="0" lvl="0" indent="0" algn="l" defTabSz="914400" rtl="0" eaLnBrk="1" fontAlgn="auto" latinLnBrk="0" hangingPunct="1">
                <a:lnSpc>
                  <a:spcPct val="125000"/>
                </a:lnSpc>
                <a:spcBef>
                  <a:spcPts val="0"/>
                </a:spcBef>
                <a:spcAft>
                  <a:spcPts val="0"/>
                </a:spcAft>
                <a:buClrTx/>
                <a:buSzTx/>
                <a:buFontTx/>
                <a:buNone/>
                <a:defRPr/>
              </a:pPr>
              <a:r>
                <a:rPr lang="en-US" altLang="zh-CN" sz="2000" b="0" i="0" dirty="0">
                  <a:solidFill>
                    <a:schemeClr val="bg1"/>
                  </a:solidFill>
                  <a:effectLst/>
                  <a:latin typeface="Arial Rounded MT Bold" panose="020F0704030504030204" pitchFamily="34" charset="0"/>
                </a:rPr>
                <a:t>CCBS7002 </a:t>
              </a:r>
              <a:r>
                <a:rPr lang="en-US" altLang="zh-CN" sz="2000" b="0" i="0" kern="1200" dirty="0">
                  <a:solidFill>
                    <a:schemeClr val="bg1"/>
                  </a:solidFill>
                  <a:effectLst/>
                  <a:latin typeface="Arial Rounded MT Bold" panose="020F0704030504030204" pitchFamily="34" charset="0"/>
                  <a:ea typeface="+mn-ea"/>
                  <a:cs typeface="+mn-cs"/>
                </a:rPr>
                <a:t>COGNITIVE NEUROSCIENCE</a:t>
              </a:r>
              <a:endParaRPr lang="en-US" altLang="zh-CN" sz="2000" b="0" i="0" kern="1200" dirty="0">
                <a:solidFill>
                  <a:schemeClr val="bg1"/>
                </a:solidFill>
                <a:effectLst/>
                <a:latin typeface="Arial Rounded MT Bold" panose="020F0704030504030204" pitchFamily="34" charset="0"/>
                <a:ea typeface="+mn-ea"/>
                <a:cs typeface="+mn-cs"/>
              </a:endParaRPr>
            </a:p>
          </p:txBody>
        </p:sp>
      </p:grpSp>
      <p:sp>
        <p:nvSpPr>
          <p:cNvPr id="12" name="矩形 11"/>
          <p:cNvSpPr/>
          <p:nvPr userDrawn="1"/>
        </p:nvSpPr>
        <p:spPr>
          <a:xfrm>
            <a:off x="0" y="2641601"/>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Design</a:t>
            </a:r>
            <a:endParaRPr lang="zh-CN" altLang="en-US" sz="1800" dirty="0">
              <a:latin typeface="Times New Roman" panose="02020603050405020304" pitchFamily="18" charset="0"/>
              <a:cs typeface="Times New Roman" panose="02020603050405020304" pitchFamily="18" charset="0"/>
            </a:endParaRPr>
          </a:p>
        </p:txBody>
      </p:sp>
      <p:sp>
        <p:nvSpPr>
          <p:cNvPr id="2" name="矩形 1"/>
          <p:cNvSpPr/>
          <p:nvPr userDrawn="1"/>
        </p:nvSpPr>
        <p:spPr>
          <a:xfrm>
            <a:off x="3037" y="1893455"/>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Hypothesis</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userDrawn="1"/>
        </p:nvSpPr>
        <p:spPr>
          <a:xfrm>
            <a:off x="0" y="3389747"/>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Results</a:t>
            </a:r>
            <a:endParaRPr lang="zh-CN" altLang="en-US" sz="1800" dirty="0">
              <a:latin typeface="Times New Roman" panose="02020603050405020304" pitchFamily="18" charset="0"/>
              <a:cs typeface="Times New Roman" panose="02020603050405020304" pitchFamily="18" charset="0"/>
            </a:endParaRPr>
          </a:p>
        </p:txBody>
      </p:sp>
      <p:sp>
        <p:nvSpPr>
          <p:cNvPr id="4" name="矩形 3"/>
          <p:cNvSpPr/>
          <p:nvPr userDrawn="1"/>
        </p:nvSpPr>
        <p:spPr>
          <a:xfrm>
            <a:off x="0" y="4137893"/>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Conclusions</a:t>
            </a:r>
            <a:endParaRPr lang="zh-CN" altLang="en-US" sz="1800" dirty="0">
              <a:latin typeface="Times New Roman" panose="02020603050405020304" pitchFamily="18" charset="0"/>
              <a:cs typeface="Times New Roman" panose="02020603050405020304" pitchFamily="18" charset="0"/>
            </a:endParaRPr>
          </a:p>
        </p:txBody>
      </p:sp>
      <p:sp>
        <p:nvSpPr>
          <p:cNvPr id="6" name="矩形 5"/>
          <p:cNvSpPr/>
          <p:nvPr userDrawn="1"/>
        </p:nvSpPr>
        <p:spPr>
          <a:xfrm>
            <a:off x="0" y="4886039"/>
            <a:ext cx="1468582" cy="748146"/>
          </a:xfrm>
          <a:prstGeom prst="rect">
            <a:avLst/>
          </a:prstGeom>
          <a:solidFill>
            <a:srgbClr val="930C1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Discussion</a:t>
            </a:r>
            <a:endParaRPr lang="zh-CN" altLang="en-US" sz="1800" dirty="0">
              <a:latin typeface="Times New Roman" panose="02020603050405020304" pitchFamily="18" charset="0"/>
              <a:cs typeface="Times New Roman" panose="02020603050405020304" pitchFamily="18" charset="0"/>
            </a:endParaRPr>
          </a:p>
        </p:txBody>
      </p:sp>
      <p:sp>
        <p:nvSpPr>
          <p:cNvPr id="13" name="矩形 12"/>
          <p:cNvSpPr/>
          <p:nvPr userDrawn="1"/>
        </p:nvSpPr>
        <p:spPr>
          <a:xfrm>
            <a:off x="0" y="1145309"/>
            <a:ext cx="1468582" cy="748146"/>
          </a:xfrm>
          <a:prstGeom prst="rect">
            <a:avLst/>
          </a:prstGeom>
          <a:solidFill>
            <a:srgbClr val="242D4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设计">
    <p:spTree>
      <p:nvGrpSpPr>
        <p:cNvPr id="1" name=""/>
        <p:cNvGrpSpPr/>
        <p:nvPr/>
      </p:nvGrpSpPr>
      <p:grpSpPr>
        <a:xfrm>
          <a:off x="0" y="0"/>
          <a:ext cx="0" cy="0"/>
          <a:chOff x="0" y="0"/>
          <a:chExt cx="0" cy="0"/>
        </a:xfrm>
      </p:grpSpPr>
      <p:grpSp>
        <p:nvGrpSpPr>
          <p:cNvPr id="6" name="组合 5"/>
          <p:cNvGrpSpPr/>
          <p:nvPr userDrawn="1"/>
        </p:nvGrpSpPr>
        <p:grpSpPr>
          <a:xfrm>
            <a:off x="0" y="0"/>
            <a:ext cx="12192000" cy="1145309"/>
            <a:chOff x="0" y="0"/>
            <a:chExt cx="12192000" cy="1145309"/>
          </a:xfrm>
        </p:grpSpPr>
        <p:sp>
          <p:nvSpPr>
            <p:cNvPr id="7" name="矩形 6"/>
            <p:cNvSpPr/>
            <p:nvPr userDrawn="1"/>
          </p:nvSpPr>
          <p:spPr>
            <a:xfrm>
              <a:off x="0" y="0"/>
              <a:ext cx="12192000" cy="1145309"/>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大学校徽系列：澳门大学标志矢量图- 设计之家"/>
            <p:cNvPicPr>
              <a:picLocks noChangeAspect="1" noChangeArrowheads="1"/>
            </p:cNvPicPr>
            <p:nvPr userDrawn="1"/>
          </p:nvPicPr>
          <p:blipFill rotWithShape="1">
            <a:blip r:embed="rId2"/>
            <a:srcRect l="5941" t="32727" r="7189" b="33199"/>
            <a:stretch>
              <a:fillRect/>
            </a:stretch>
          </p:blipFill>
          <p:spPr bwMode="auto">
            <a:xfrm>
              <a:off x="0" y="0"/>
              <a:ext cx="4042534" cy="114530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userDrawn="1"/>
          </p:nvSpPr>
          <p:spPr>
            <a:xfrm>
              <a:off x="4042534" y="161804"/>
              <a:ext cx="7299721" cy="821700"/>
            </a:xfrm>
            <a:prstGeom prst="rect">
              <a:avLst/>
            </a:prstGeom>
            <a:noFill/>
          </p:spPr>
          <p:txBody>
            <a:bodyPr wrap="square" rtlCol="0">
              <a:spAutoFit/>
            </a:bodyPr>
            <a:lstStyle/>
            <a:p>
              <a:pPr algn="l">
                <a:lnSpc>
                  <a:spcPct val="125000"/>
                </a:lnSpc>
              </a:pPr>
              <a:r>
                <a:rPr lang="en-US" altLang="zh-CN" sz="2000" b="0" i="0" dirty="0">
                  <a:solidFill>
                    <a:schemeClr val="bg1"/>
                  </a:solidFill>
                  <a:effectLst/>
                  <a:latin typeface="Arial Rounded MT Bold" panose="020F0704030504030204" pitchFamily="34" charset="0"/>
                </a:rPr>
                <a:t>Center for Cognitive and Brain Science</a:t>
              </a:r>
              <a:endParaRPr lang="en-US" altLang="zh-CN" sz="2000" b="0" i="0" dirty="0">
                <a:solidFill>
                  <a:schemeClr val="bg1"/>
                </a:solidFill>
                <a:effectLst/>
                <a:latin typeface="Arial Rounded MT Bold" panose="020F0704030504030204" pitchFamily="34" charset="0"/>
              </a:endParaRPr>
            </a:p>
            <a:p>
              <a:pPr marL="0" marR="0" lvl="0" indent="0" algn="l" defTabSz="914400" rtl="0" eaLnBrk="1" fontAlgn="auto" latinLnBrk="0" hangingPunct="1">
                <a:lnSpc>
                  <a:spcPct val="125000"/>
                </a:lnSpc>
                <a:spcBef>
                  <a:spcPts val="0"/>
                </a:spcBef>
                <a:spcAft>
                  <a:spcPts val="0"/>
                </a:spcAft>
                <a:buClrTx/>
                <a:buSzTx/>
                <a:buFontTx/>
                <a:buNone/>
                <a:defRPr/>
              </a:pPr>
              <a:r>
                <a:rPr lang="en-US" altLang="zh-CN" sz="2000" b="0" i="0" dirty="0">
                  <a:solidFill>
                    <a:schemeClr val="bg1"/>
                  </a:solidFill>
                  <a:effectLst/>
                  <a:latin typeface="Arial Rounded MT Bold" panose="020F0704030504030204" pitchFamily="34" charset="0"/>
                </a:rPr>
                <a:t>CCBS7002 </a:t>
              </a:r>
              <a:r>
                <a:rPr lang="en-US" altLang="zh-CN" sz="2000" b="0" i="0" kern="1200" dirty="0">
                  <a:solidFill>
                    <a:schemeClr val="bg1"/>
                  </a:solidFill>
                  <a:effectLst/>
                  <a:latin typeface="Arial Rounded MT Bold" panose="020F0704030504030204" pitchFamily="34" charset="0"/>
                  <a:ea typeface="+mn-ea"/>
                  <a:cs typeface="+mn-cs"/>
                </a:rPr>
                <a:t>COGNITIVE NEUROSCIENCE</a:t>
              </a:r>
              <a:endParaRPr lang="en-US" altLang="zh-CN" sz="2000" b="0" i="0" kern="1200" dirty="0">
                <a:solidFill>
                  <a:schemeClr val="bg1"/>
                </a:solidFill>
                <a:effectLst/>
                <a:latin typeface="Arial Rounded MT Bold" panose="020F0704030504030204" pitchFamily="34" charset="0"/>
                <a:ea typeface="+mn-ea"/>
                <a:cs typeface="+mn-cs"/>
              </a:endParaRPr>
            </a:p>
          </p:txBody>
        </p:sp>
      </p:grpSp>
      <p:sp>
        <p:nvSpPr>
          <p:cNvPr id="10" name="矩形 9"/>
          <p:cNvSpPr/>
          <p:nvPr userDrawn="1"/>
        </p:nvSpPr>
        <p:spPr>
          <a:xfrm>
            <a:off x="0" y="1145308"/>
            <a:ext cx="1468582" cy="5712691"/>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userDrawn="1"/>
        </p:nvSpPr>
        <p:spPr>
          <a:xfrm>
            <a:off x="0" y="1145309"/>
            <a:ext cx="1468582" cy="748146"/>
          </a:xfrm>
          <a:prstGeom prst="rect">
            <a:avLst/>
          </a:prstGeom>
          <a:solidFill>
            <a:srgbClr val="242D4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userDrawn="1"/>
        </p:nvSpPr>
        <p:spPr>
          <a:xfrm>
            <a:off x="0" y="1893455"/>
            <a:ext cx="1468582" cy="748146"/>
          </a:xfrm>
          <a:prstGeom prst="rect">
            <a:avLst/>
          </a:prstGeom>
          <a:solidFill>
            <a:srgbClr val="930C1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Hypothesis</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userDrawn="1"/>
        </p:nvSpPr>
        <p:spPr>
          <a:xfrm>
            <a:off x="0" y="2641601"/>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Design</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预期结果">
    <p:spTree>
      <p:nvGrpSpPr>
        <p:cNvPr id="1" name=""/>
        <p:cNvGrpSpPr/>
        <p:nvPr/>
      </p:nvGrpSpPr>
      <p:grpSpPr>
        <a:xfrm>
          <a:off x="0" y="0"/>
          <a:ext cx="0" cy="0"/>
          <a:chOff x="0" y="0"/>
          <a:chExt cx="0" cy="0"/>
        </a:xfrm>
      </p:grpSpPr>
      <p:grpSp>
        <p:nvGrpSpPr>
          <p:cNvPr id="6" name="组合 5"/>
          <p:cNvGrpSpPr/>
          <p:nvPr userDrawn="1"/>
        </p:nvGrpSpPr>
        <p:grpSpPr>
          <a:xfrm>
            <a:off x="0" y="0"/>
            <a:ext cx="12192000" cy="1145309"/>
            <a:chOff x="0" y="0"/>
            <a:chExt cx="12192000" cy="1145309"/>
          </a:xfrm>
        </p:grpSpPr>
        <p:sp>
          <p:nvSpPr>
            <p:cNvPr id="7" name="矩形 6"/>
            <p:cNvSpPr/>
            <p:nvPr userDrawn="1"/>
          </p:nvSpPr>
          <p:spPr>
            <a:xfrm>
              <a:off x="0" y="0"/>
              <a:ext cx="12192000" cy="1145309"/>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大学校徽系列：澳门大学标志矢量图- 设计之家"/>
            <p:cNvPicPr>
              <a:picLocks noChangeAspect="1" noChangeArrowheads="1"/>
            </p:cNvPicPr>
            <p:nvPr userDrawn="1"/>
          </p:nvPicPr>
          <p:blipFill rotWithShape="1">
            <a:blip r:embed="rId2"/>
            <a:srcRect l="5941" t="32727" r="7189" b="33199"/>
            <a:stretch>
              <a:fillRect/>
            </a:stretch>
          </p:blipFill>
          <p:spPr bwMode="auto">
            <a:xfrm>
              <a:off x="0" y="0"/>
              <a:ext cx="4042534" cy="114530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userDrawn="1"/>
          </p:nvSpPr>
          <p:spPr>
            <a:xfrm>
              <a:off x="4042534" y="161804"/>
              <a:ext cx="7299721" cy="821700"/>
            </a:xfrm>
            <a:prstGeom prst="rect">
              <a:avLst/>
            </a:prstGeom>
            <a:noFill/>
          </p:spPr>
          <p:txBody>
            <a:bodyPr wrap="square" rtlCol="0">
              <a:spAutoFit/>
            </a:bodyPr>
            <a:lstStyle/>
            <a:p>
              <a:pPr algn="l">
                <a:lnSpc>
                  <a:spcPct val="125000"/>
                </a:lnSpc>
              </a:pPr>
              <a:r>
                <a:rPr lang="en-US" altLang="zh-CN" sz="2000" b="0" i="0" dirty="0">
                  <a:solidFill>
                    <a:schemeClr val="bg1"/>
                  </a:solidFill>
                  <a:effectLst/>
                  <a:latin typeface="Arial Rounded MT Bold" panose="020F0704030504030204" pitchFamily="34" charset="0"/>
                </a:rPr>
                <a:t>Center for Cognitive and Brain Science</a:t>
              </a:r>
              <a:endParaRPr lang="en-US" altLang="zh-CN" sz="2000" b="0" i="0" dirty="0">
                <a:solidFill>
                  <a:schemeClr val="bg1"/>
                </a:solidFill>
                <a:effectLst/>
                <a:latin typeface="Arial Rounded MT Bold" panose="020F0704030504030204" pitchFamily="34" charset="0"/>
              </a:endParaRPr>
            </a:p>
            <a:p>
              <a:pPr marL="0" marR="0" lvl="0" indent="0" algn="l" defTabSz="914400" rtl="0" eaLnBrk="1" fontAlgn="auto" latinLnBrk="0" hangingPunct="1">
                <a:lnSpc>
                  <a:spcPct val="125000"/>
                </a:lnSpc>
                <a:spcBef>
                  <a:spcPts val="0"/>
                </a:spcBef>
                <a:spcAft>
                  <a:spcPts val="0"/>
                </a:spcAft>
                <a:buClrTx/>
                <a:buSzTx/>
                <a:buFontTx/>
                <a:buNone/>
                <a:defRPr/>
              </a:pPr>
              <a:r>
                <a:rPr lang="en-US" altLang="zh-CN" sz="2000" b="0" i="0" dirty="0">
                  <a:solidFill>
                    <a:schemeClr val="bg1"/>
                  </a:solidFill>
                  <a:effectLst/>
                  <a:latin typeface="Arial Rounded MT Bold" panose="020F0704030504030204" pitchFamily="34" charset="0"/>
                </a:rPr>
                <a:t>CCBS7002 </a:t>
              </a:r>
              <a:r>
                <a:rPr lang="en-US" altLang="zh-CN" sz="2000" b="0" i="0" kern="1200" dirty="0">
                  <a:solidFill>
                    <a:schemeClr val="bg1"/>
                  </a:solidFill>
                  <a:effectLst/>
                  <a:latin typeface="Arial Rounded MT Bold" panose="020F0704030504030204" pitchFamily="34" charset="0"/>
                  <a:ea typeface="+mn-ea"/>
                  <a:cs typeface="+mn-cs"/>
                </a:rPr>
                <a:t>COGNITIVE NEUROSCIENCE</a:t>
              </a:r>
              <a:endParaRPr lang="en-US" altLang="zh-CN" sz="2000" b="0" i="0" kern="1200" dirty="0">
                <a:solidFill>
                  <a:schemeClr val="bg1"/>
                </a:solidFill>
                <a:effectLst/>
                <a:latin typeface="Arial Rounded MT Bold" panose="020F0704030504030204" pitchFamily="34" charset="0"/>
                <a:ea typeface="+mn-ea"/>
                <a:cs typeface="+mn-cs"/>
              </a:endParaRPr>
            </a:p>
          </p:txBody>
        </p:sp>
      </p:grpSp>
      <p:sp>
        <p:nvSpPr>
          <p:cNvPr id="10" name="矩形 9"/>
          <p:cNvSpPr/>
          <p:nvPr userDrawn="1"/>
        </p:nvSpPr>
        <p:spPr>
          <a:xfrm>
            <a:off x="0" y="1145308"/>
            <a:ext cx="1468582" cy="5712691"/>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userDrawn="1"/>
        </p:nvSpPr>
        <p:spPr>
          <a:xfrm>
            <a:off x="0" y="1145309"/>
            <a:ext cx="1468582" cy="748146"/>
          </a:xfrm>
          <a:prstGeom prst="rect">
            <a:avLst/>
          </a:prstGeom>
          <a:solidFill>
            <a:srgbClr val="242D4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userDrawn="1"/>
        </p:nvSpPr>
        <p:spPr>
          <a:xfrm>
            <a:off x="0" y="1893455"/>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Hypothesis</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userDrawn="1"/>
        </p:nvSpPr>
        <p:spPr>
          <a:xfrm>
            <a:off x="0" y="2641601"/>
            <a:ext cx="1468582" cy="748146"/>
          </a:xfrm>
          <a:prstGeom prst="rect">
            <a:avLst/>
          </a:prstGeom>
          <a:solidFill>
            <a:srgbClr val="930C1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Design</a:t>
            </a:r>
            <a:endParaRPr lang="zh-CN" altLang="en-US" sz="1800" dirty="0">
              <a:latin typeface="Times New Roman" panose="02020603050405020304" pitchFamily="18" charset="0"/>
              <a:cs typeface="Times New Roman" panose="02020603050405020304" pitchFamily="18" charset="0"/>
            </a:endParaRPr>
          </a:p>
        </p:txBody>
      </p:sp>
      <p:sp>
        <p:nvSpPr>
          <p:cNvPr id="2" name="矩形 1"/>
          <p:cNvSpPr/>
          <p:nvPr userDrawn="1"/>
        </p:nvSpPr>
        <p:spPr>
          <a:xfrm>
            <a:off x="0" y="3389747"/>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Hypothesis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5_背景">
    <p:spTree>
      <p:nvGrpSpPr>
        <p:cNvPr id="1" name=""/>
        <p:cNvGrpSpPr/>
        <p:nvPr/>
      </p:nvGrpSpPr>
      <p:grpSpPr>
        <a:xfrm>
          <a:off x="0" y="0"/>
          <a:ext cx="0" cy="0"/>
          <a:chOff x="0" y="0"/>
          <a:chExt cx="0" cy="0"/>
        </a:xfrm>
      </p:grpSpPr>
      <p:sp>
        <p:nvSpPr>
          <p:cNvPr id="15" name="矩形 14"/>
          <p:cNvSpPr/>
          <p:nvPr userDrawn="1"/>
        </p:nvSpPr>
        <p:spPr>
          <a:xfrm>
            <a:off x="0" y="1145308"/>
            <a:ext cx="1468582" cy="5712691"/>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9" name="组合 8"/>
          <p:cNvGrpSpPr/>
          <p:nvPr userDrawn="1"/>
        </p:nvGrpSpPr>
        <p:grpSpPr>
          <a:xfrm>
            <a:off x="0" y="0"/>
            <a:ext cx="12192000" cy="1145309"/>
            <a:chOff x="0" y="0"/>
            <a:chExt cx="12192000" cy="1145309"/>
          </a:xfrm>
        </p:grpSpPr>
        <p:sp>
          <p:nvSpPr>
            <p:cNvPr id="5" name="矩形 4"/>
            <p:cNvSpPr/>
            <p:nvPr userDrawn="1"/>
          </p:nvSpPr>
          <p:spPr>
            <a:xfrm>
              <a:off x="0" y="0"/>
              <a:ext cx="12192000" cy="1145309"/>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Picture 2" descr="大学校徽系列：澳门大学标志矢量图- 设计之家"/>
            <p:cNvPicPr>
              <a:picLocks noChangeAspect="1" noChangeArrowheads="1"/>
            </p:cNvPicPr>
            <p:nvPr userDrawn="1"/>
          </p:nvPicPr>
          <p:blipFill rotWithShape="1">
            <a:blip r:embed="rId2"/>
            <a:srcRect l="5941" t="32727" r="7189" b="33199"/>
            <a:stretch>
              <a:fillRect/>
            </a:stretch>
          </p:blipFill>
          <p:spPr bwMode="auto">
            <a:xfrm>
              <a:off x="0" y="0"/>
              <a:ext cx="4042534" cy="114530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userDrawn="1"/>
          </p:nvSpPr>
          <p:spPr>
            <a:xfrm>
              <a:off x="4042534" y="161804"/>
              <a:ext cx="7299721" cy="83086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Rounded MT Bold" panose="020F0704030504030204" pitchFamily="34" charset="0"/>
                  <a:ea typeface="等线" panose="02010600030101010101" charset="-122"/>
                  <a:cs typeface="+mn-cs"/>
                </a:rPr>
                <a:t>Center for Cognitive and Brain Science</a:t>
              </a:r>
              <a:endParaRPr kumimoji="0" lang="en-US" altLang="zh-CN" sz="2000" b="0" i="0" u="none" strike="noStrike" kern="1200" cap="none" spc="0" normalizeH="0" baseline="0" noProof="0" dirty="0">
                <a:ln>
                  <a:noFill/>
                </a:ln>
                <a:solidFill>
                  <a:prstClr val="white"/>
                </a:solidFill>
                <a:effectLst/>
                <a:uLnTx/>
                <a:uFillTx/>
                <a:latin typeface="Arial Rounded MT Bold" panose="020F0704030504030204" pitchFamily="34" charset="0"/>
                <a:ea typeface="等线" panose="02010600030101010101" charset="-122"/>
                <a:cs typeface="+mn-cs"/>
              </a:endParaRPr>
            </a:p>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Rounded MT Bold" panose="020F0704030504030204" pitchFamily="34" charset="0"/>
                  <a:ea typeface="等线" panose="02010600030101010101" charset="-122"/>
                  <a:cs typeface="+mn-cs"/>
                </a:rPr>
                <a:t>CCBS7002 COGNITIVE NEUROSCIENCE</a:t>
              </a:r>
              <a:endParaRPr kumimoji="0" lang="en-US" altLang="zh-CN" sz="2000" b="0" i="0" u="none" strike="noStrike" kern="1200" cap="none" spc="0" normalizeH="0" baseline="0" noProof="0" dirty="0">
                <a:ln>
                  <a:noFill/>
                </a:ln>
                <a:solidFill>
                  <a:prstClr val="white"/>
                </a:solidFill>
                <a:effectLst/>
                <a:uLnTx/>
                <a:uFillTx/>
                <a:latin typeface="Arial Rounded MT Bold" panose="020F0704030504030204" pitchFamily="34" charset="0"/>
                <a:ea typeface="等线" panose="02010600030101010101" charset="-122"/>
                <a:cs typeface="+mn-cs"/>
              </a:endParaRPr>
            </a:p>
          </p:txBody>
        </p:sp>
      </p:grpSp>
      <p:sp>
        <p:nvSpPr>
          <p:cNvPr id="12" name="矩形 11"/>
          <p:cNvSpPr/>
          <p:nvPr userDrawn="1"/>
        </p:nvSpPr>
        <p:spPr>
          <a:xfrm>
            <a:off x="0" y="2641601"/>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rPr>
              <a:t>Design</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 name="矩形 1"/>
          <p:cNvSpPr/>
          <p:nvPr userDrawn="1"/>
        </p:nvSpPr>
        <p:spPr>
          <a:xfrm>
            <a:off x="3037" y="1893455"/>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rPr>
              <a:t>Hypothesis</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 name="矩形 2"/>
          <p:cNvSpPr/>
          <p:nvPr userDrawn="1"/>
        </p:nvSpPr>
        <p:spPr>
          <a:xfrm>
            <a:off x="0" y="3389747"/>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rPr>
              <a:t>Results</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 name="矩形 3"/>
          <p:cNvSpPr/>
          <p:nvPr userDrawn="1"/>
        </p:nvSpPr>
        <p:spPr>
          <a:xfrm>
            <a:off x="0" y="4137893"/>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rPr>
              <a:t>Conclusions</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矩形 5"/>
          <p:cNvSpPr/>
          <p:nvPr userDrawn="1"/>
        </p:nvSpPr>
        <p:spPr>
          <a:xfrm>
            <a:off x="0" y="4886039"/>
            <a:ext cx="1468582" cy="748146"/>
          </a:xfrm>
          <a:prstGeom prst="rect">
            <a:avLst/>
          </a:prstGeom>
          <a:solidFill>
            <a:srgbClr val="930C1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rPr>
              <a:t>Discussion</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 name="矩形 12"/>
          <p:cNvSpPr/>
          <p:nvPr userDrawn="1"/>
        </p:nvSpPr>
        <p:spPr>
          <a:xfrm>
            <a:off x="0" y="1145309"/>
            <a:ext cx="1468582" cy="748146"/>
          </a:xfrm>
          <a:prstGeom prst="rect">
            <a:avLst/>
          </a:prstGeom>
          <a:solidFill>
            <a:srgbClr val="242D4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rPr>
              <a:t>Background</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5130F80-EFDB-4088-B5AD-2A73DFCB514B}"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66F475B-93F8-479D-A84B-4C62D399BA52}"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5130F80-EFDB-4088-B5AD-2A73DFCB514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6F475B-93F8-479D-A84B-4C62D399BA5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背景">
    <p:spTree>
      <p:nvGrpSpPr>
        <p:cNvPr id="1" name=""/>
        <p:cNvGrpSpPr/>
        <p:nvPr/>
      </p:nvGrpSpPr>
      <p:grpSpPr>
        <a:xfrm>
          <a:off x="0" y="0"/>
          <a:ext cx="0" cy="0"/>
          <a:chOff x="0" y="0"/>
          <a:chExt cx="0" cy="0"/>
        </a:xfrm>
      </p:grpSpPr>
      <p:sp>
        <p:nvSpPr>
          <p:cNvPr id="15" name="矩形 14"/>
          <p:cNvSpPr/>
          <p:nvPr userDrawn="1"/>
        </p:nvSpPr>
        <p:spPr>
          <a:xfrm>
            <a:off x="0" y="1145308"/>
            <a:ext cx="1468582" cy="5712691"/>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userDrawn="1"/>
        </p:nvGrpSpPr>
        <p:grpSpPr>
          <a:xfrm>
            <a:off x="0" y="0"/>
            <a:ext cx="12192000" cy="1145309"/>
            <a:chOff x="0" y="0"/>
            <a:chExt cx="12192000" cy="1145309"/>
          </a:xfrm>
        </p:grpSpPr>
        <p:sp>
          <p:nvSpPr>
            <p:cNvPr id="5" name="矩形 4"/>
            <p:cNvSpPr/>
            <p:nvPr userDrawn="1"/>
          </p:nvSpPr>
          <p:spPr>
            <a:xfrm>
              <a:off x="0" y="0"/>
              <a:ext cx="12192000" cy="1145309"/>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大学校徽系列：澳门大学标志矢量图- 设计之家"/>
            <p:cNvPicPr>
              <a:picLocks noChangeAspect="1" noChangeArrowheads="1"/>
            </p:cNvPicPr>
            <p:nvPr userDrawn="1"/>
          </p:nvPicPr>
          <p:blipFill rotWithShape="1">
            <a:blip r:embed="rId2"/>
            <a:srcRect l="5941" t="32727" r="7189" b="33199"/>
            <a:stretch>
              <a:fillRect/>
            </a:stretch>
          </p:blipFill>
          <p:spPr bwMode="auto">
            <a:xfrm>
              <a:off x="0" y="0"/>
              <a:ext cx="4042534" cy="114530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userDrawn="1"/>
          </p:nvSpPr>
          <p:spPr>
            <a:xfrm>
              <a:off x="4042534" y="161804"/>
              <a:ext cx="7299721" cy="830868"/>
            </a:xfrm>
            <a:prstGeom prst="rect">
              <a:avLst/>
            </a:prstGeom>
            <a:noFill/>
          </p:spPr>
          <p:txBody>
            <a:bodyPr wrap="square" rtlCol="0">
              <a:spAutoFit/>
            </a:bodyPr>
            <a:lstStyle/>
            <a:p>
              <a:pPr algn="l">
                <a:lnSpc>
                  <a:spcPct val="125000"/>
                </a:lnSpc>
              </a:pPr>
              <a:r>
                <a:rPr lang="en-US" altLang="zh-CN" sz="2000" b="0" i="0" dirty="0">
                  <a:solidFill>
                    <a:schemeClr val="bg1"/>
                  </a:solidFill>
                  <a:effectLst/>
                  <a:latin typeface="Arial Rounded MT Bold" panose="020F0704030504030204" pitchFamily="34" charset="0"/>
                </a:rPr>
                <a:t>Center for Cognitive and Brain Science</a:t>
              </a:r>
              <a:endParaRPr lang="en-US" altLang="zh-CN" sz="2000" b="0" i="0" dirty="0">
                <a:solidFill>
                  <a:schemeClr val="bg1"/>
                </a:solidFill>
                <a:effectLst/>
                <a:latin typeface="Arial Rounded MT Bold" panose="020F0704030504030204" pitchFamily="34" charset="0"/>
              </a:endParaRPr>
            </a:p>
            <a:p>
              <a:pPr marL="0" marR="0" lvl="0" indent="0" algn="l" defTabSz="914400" rtl="0" eaLnBrk="1" fontAlgn="auto" latinLnBrk="0" hangingPunct="1">
                <a:lnSpc>
                  <a:spcPct val="125000"/>
                </a:lnSpc>
                <a:spcBef>
                  <a:spcPts val="0"/>
                </a:spcBef>
                <a:spcAft>
                  <a:spcPts val="0"/>
                </a:spcAft>
                <a:buClrTx/>
                <a:buSzTx/>
                <a:buFontTx/>
                <a:buNone/>
                <a:defRPr/>
              </a:pPr>
              <a:r>
                <a:rPr lang="en-US" altLang="zh-CN" sz="2000" b="0" i="0" dirty="0">
                  <a:solidFill>
                    <a:schemeClr val="bg1"/>
                  </a:solidFill>
                  <a:effectLst/>
                  <a:latin typeface="Arial Rounded MT Bold" panose="020F0704030504030204" pitchFamily="34" charset="0"/>
                </a:rPr>
                <a:t>CCBS7002 </a:t>
              </a:r>
              <a:r>
                <a:rPr lang="en-US" altLang="zh-CN" sz="2000" b="0" i="0" kern="1200" dirty="0">
                  <a:solidFill>
                    <a:schemeClr val="bg1"/>
                  </a:solidFill>
                  <a:effectLst/>
                  <a:latin typeface="Arial Rounded MT Bold" panose="020F0704030504030204" pitchFamily="34" charset="0"/>
                  <a:ea typeface="+mn-ea"/>
                  <a:cs typeface="+mn-cs"/>
                </a:rPr>
                <a:t>COGNITIVE NEUROSCIENCE</a:t>
              </a:r>
              <a:endParaRPr lang="en-US" altLang="zh-CN" sz="2000" b="0" i="0" kern="1200" dirty="0">
                <a:solidFill>
                  <a:schemeClr val="bg1"/>
                </a:solidFill>
                <a:effectLst/>
                <a:latin typeface="Arial Rounded MT Bold" panose="020F0704030504030204" pitchFamily="34" charset="0"/>
                <a:ea typeface="+mn-ea"/>
                <a:cs typeface="+mn-cs"/>
              </a:endParaRPr>
            </a:p>
          </p:txBody>
        </p:sp>
      </p:grpSp>
      <p:sp>
        <p:nvSpPr>
          <p:cNvPr id="10" name="矩形 9"/>
          <p:cNvSpPr/>
          <p:nvPr userDrawn="1"/>
        </p:nvSpPr>
        <p:spPr>
          <a:xfrm>
            <a:off x="0" y="1145309"/>
            <a:ext cx="1468582" cy="748146"/>
          </a:xfrm>
          <a:prstGeom prst="rect">
            <a:avLst/>
          </a:prstGeom>
          <a:solidFill>
            <a:srgbClr val="930C1B"/>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
        <p:nvSpPr>
          <p:cNvPr id="11" name="矩形 10"/>
          <p:cNvSpPr/>
          <p:nvPr userDrawn="1"/>
        </p:nvSpPr>
        <p:spPr>
          <a:xfrm>
            <a:off x="0" y="1893455"/>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Hypothesis</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userDrawn="1"/>
        </p:nvSpPr>
        <p:spPr>
          <a:xfrm>
            <a:off x="0" y="2641601"/>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Design</a:t>
            </a:r>
            <a:endParaRPr lang="zh-CN" altLang="en-US" sz="1800" dirty="0">
              <a:latin typeface="Times New Roman" panose="02020603050405020304" pitchFamily="18" charset="0"/>
              <a:cs typeface="Times New Roman" panose="02020603050405020304" pitchFamily="18" charset="0"/>
            </a:endParaRPr>
          </a:p>
        </p:txBody>
      </p:sp>
      <p:sp>
        <p:nvSpPr>
          <p:cNvPr id="2" name="矩形 1"/>
          <p:cNvSpPr/>
          <p:nvPr userDrawn="1"/>
        </p:nvSpPr>
        <p:spPr>
          <a:xfrm>
            <a:off x="0" y="3389747"/>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Results</a:t>
            </a:r>
            <a:endParaRPr lang="zh-CN" altLang="en-US" sz="1800" dirty="0">
              <a:latin typeface="Times New Roman" panose="02020603050405020304" pitchFamily="18" charset="0"/>
              <a:cs typeface="Times New Roman" panose="02020603050405020304" pitchFamily="18" charset="0"/>
            </a:endParaRPr>
          </a:p>
        </p:txBody>
      </p:sp>
      <p:sp>
        <p:nvSpPr>
          <p:cNvPr id="3" name="矩形 2"/>
          <p:cNvSpPr/>
          <p:nvPr userDrawn="1"/>
        </p:nvSpPr>
        <p:spPr>
          <a:xfrm>
            <a:off x="0" y="4137893"/>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Conclusions</a:t>
            </a:r>
            <a:endParaRPr lang="zh-CN" altLang="en-US" sz="1800" dirty="0">
              <a:latin typeface="Times New Roman" panose="02020603050405020304" pitchFamily="18" charset="0"/>
              <a:cs typeface="Times New Roman" panose="02020603050405020304" pitchFamily="18" charset="0"/>
            </a:endParaRPr>
          </a:p>
        </p:txBody>
      </p:sp>
      <p:sp>
        <p:nvSpPr>
          <p:cNvPr id="4" name="矩形 3"/>
          <p:cNvSpPr/>
          <p:nvPr userDrawn="1"/>
        </p:nvSpPr>
        <p:spPr>
          <a:xfrm>
            <a:off x="0" y="4886039"/>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Discussion</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背景">
    <p:spTree>
      <p:nvGrpSpPr>
        <p:cNvPr id="1" name=""/>
        <p:cNvGrpSpPr/>
        <p:nvPr/>
      </p:nvGrpSpPr>
      <p:grpSpPr>
        <a:xfrm>
          <a:off x="0" y="0"/>
          <a:ext cx="0" cy="0"/>
          <a:chOff x="0" y="0"/>
          <a:chExt cx="0" cy="0"/>
        </a:xfrm>
      </p:grpSpPr>
      <p:sp>
        <p:nvSpPr>
          <p:cNvPr id="15" name="矩形 14"/>
          <p:cNvSpPr/>
          <p:nvPr userDrawn="1"/>
        </p:nvSpPr>
        <p:spPr>
          <a:xfrm>
            <a:off x="0" y="1145308"/>
            <a:ext cx="1468582" cy="5712691"/>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userDrawn="1"/>
        </p:nvGrpSpPr>
        <p:grpSpPr>
          <a:xfrm>
            <a:off x="0" y="0"/>
            <a:ext cx="12192000" cy="1145309"/>
            <a:chOff x="0" y="0"/>
            <a:chExt cx="12192000" cy="1145309"/>
          </a:xfrm>
        </p:grpSpPr>
        <p:sp>
          <p:nvSpPr>
            <p:cNvPr id="5" name="矩形 4"/>
            <p:cNvSpPr/>
            <p:nvPr userDrawn="1"/>
          </p:nvSpPr>
          <p:spPr>
            <a:xfrm>
              <a:off x="0" y="0"/>
              <a:ext cx="12192000" cy="1145309"/>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大学校徽系列：澳门大学标志矢量图- 设计之家"/>
            <p:cNvPicPr>
              <a:picLocks noChangeAspect="1" noChangeArrowheads="1"/>
            </p:cNvPicPr>
            <p:nvPr userDrawn="1"/>
          </p:nvPicPr>
          <p:blipFill rotWithShape="1">
            <a:blip r:embed="rId2"/>
            <a:srcRect l="5941" t="32727" r="7189" b="33199"/>
            <a:stretch>
              <a:fillRect/>
            </a:stretch>
          </p:blipFill>
          <p:spPr bwMode="auto">
            <a:xfrm>
              <a:off x="0" y="0"/>
              <a:ext cx="4042534" cy="114530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userDrawn="1"/>
          </p:nvSpPr>
          <p:spPr>
            <a:xfrm>
              <a:off x="4042534" y="161804"/>
              <a:ext cx="7299721" cy="830868"/>
            </a:xfrm>
            <a:prstGeom prst="rect">
              <a:avLst/>
            </a:prstGeom>
            <a:noFill/>
          </p:spPr>
          <p:txBody>
            <a:bodyPr wrap="square" rtlCol="0">
              <a:spAutoFit/>
            </a:bodyPr>
            <a:lstStyle/>
            <a:p>
              <a:pPr algn="l">
                <a:lnSpc>
                  <a:spcPct val="125000"/>
                </a:lnSpc>
              </a:pPr>
              <a:r>
                <a:rPr lang="en-US" altLang="zh-CN" sz="2000" b="0" i="0" dirty="0">
                  <a:solidFill>
                    <a:schemeClr val="bg1"/>
                  </a:solidFill>
                  <a:effectLst/>
                  <a:latin typeface="Arial Rounded MT Bold" panose="020F0704030504030204" pitchFamily="34" charset="0"/>
                </a:rPr>
                <a:t>Center for Cognitive and Brain Science</a:t>
              </a:r>
              <a:endParaRPr lang="en-US" altLang="zh-CN" sz="2000" b="0" i="0" dirty="0">
                <a:solidFill>
                  <a:schemeClr val="bg1"/>
                </a:solidFill>
                <a:effectLst/>
                <a:latin typeface="Arial Rounded MT Bold" panose="020F0704030504030204" pitchFamily="34" charset="0"/>
              </a:endParaRPr>
            </a:p>
            <a:p>
              <a:pPr marL="0" marR="0" lvl="0" indent="0" algn="l" defTabSz="914400" rtl="0" eaLnBrk="1" fontAlgn="auto" latinLnBrk="0" hangingPunct="1">
                <a:lnSpc>
                  <a:spcPct val="125000"/>
                </a:lnSpc>
                <a:spcBef>
                  <a:spcPts val="0"/>
                </a:spcBef>
                <a:spcAft>
                  <a:spcPts val="0"/>
                </a:spcAft>
                <a:buClrTx/>
                <a:buSzTx/>
                <a:buFontTx/>
                <a:buNone/>
                <a:defRPr/>
              </a:pPr>
              <a:r>
                <a:rPr lang="en-US" altLang="zh-CN" sz="2000" b="0" i="0" dirty="0">
                  <a:solidFill>
                    <a:schemeClr val="bg1"/>
                  </a:solidFill>
                  <a:effectLst/>
                  <a:latin typeface="Arial Rounded MT Bold" panose="020F0704030504030204" pitchFamily="34" charset="0"/>
                </a:rPr>
                <a:t>CCBS7002 </a:t>
              </a:r>
              <a:r>
                <a:rPr lang="en-US" altLang="zh-CN" sz="2000" b="0" i="0" kern="1200" dirty="0">
                  <a:solidFill>
                    <a:schemeClr val="bg1"/>
                  </a:solidFill>
                  <a:effectLst/>
                  <a:latin typeface="Arial Rounded MT Bold" panose="020F0704030504030204" pitchFamily="34" charset="0"/>
                  <a:ea typeface="+mn-ea"/>
                  <a:cs typeface="+mn-cs"/>
                </a:rPr>
                <a:t>COGNITIVE NEUROSCIENCE</a:t>
              </a:r>
              <a:endParaRPr lang="en-US" altLang="zh-CN" sz="2000" b="0" i="0" kern="1200" dirty="0">
                <a:solidFill>
                  <a:schemeClr val="bg1"/>
                </a:solidFill>
                <a:effectLst/>
                <a:latin typeface="Arial Rounded MT Bold" panose="020F0704030504030204" pitchFamily="34" charset="0"/>
                <a:ea typeface="+mn-ea"/>
                <a:cs typeface="+mn-cs"/>
              </a:endParaRPr>
            </a:p>
          </p:txBody>
        </p:sp>
      </p:grpSp>
      <p:sp>
        <p:nvSpPr>
          <p:cNvPr id="12" name="矩形 11"/>
          <p:cNvSpPr/>
          <p:nvPr userDrawn="1"/>
        </p:nvSpPr>
        <p:spPr>
          <a:xfrm>
            <a:off x="0" y="2641601"/>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Design</a:t>
            </a:r>
            <a:endParaRPr lang="zh-CN" altLang="en-US" sz="1800" dirty="0">
              <a:latin typeface="Times New Roman" panose="02020603050405020304" pitchFamily="18" charset="0"/>
              <a:cs typeface="Times New Roman" panose="02020603050405020304" pitchFamily="18" charset="0"/>
            </a:endParaRPr>
          </a:p>
        </p:txBody>
      </p:sp>
      <p:sp>
        <p:nvSpPr>
          <p:cNvPr id="2" name="矩形 1"/>
          <p:cNvSpPr/>
          <p:nvPr userDrawn="1"/>
        </p:nvSpPr>
        <p:spPr>
          <a:xfrm>
            <a:off x="0" y="3389747"/>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Results</a:t>
            </a:r>
            <a:endParaRPr lang="zh-CN" altLang="en-US" sz="1800" dirty="0">
              <a:latin typeface="Times New Roman" panose="02020603050405020304" pitchFamily="18" charset="0"/>
              <a:cs typeface="Times New Roman" panose="02020603050405020304" pitchFamily="18" charset="0"/>
            </a:endParaRPr>
          </a:p>
        </p:txBody>
      </p:sp>
      <p:sp>
        <p:nvSpPr>
          <p:cNvPr id="3" name="矩形 2"/>
          <p:cNvSpPr/>
          <p:nvPr userDrawn="1"/>
        </p:nvSpPr>
        <p:spPr>
          <a:xfrm>
            <a:off x="0" y="4137893"/>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Conclusions</a:t>
            </a:r>
            <a:endParaRPr lang="zh-CN" altLang="en-US" sz="1800" dirty="0">
              <a:latin typeface="Times New Roman" panose="02020603050405020304" pitchFamily="18" charset="0"/>
              <a:cs typeface="Times New Roman" panose="02020603050405020304" pitchFamily="18" charset="0"/>
            </a:endParaRPr>
          </a:p>
        </p:txBody>
      </p:sp>
      <p:sp>
        <p:nvSpPr>
          <p:cNvPr id="4" name="矩形 3"/>
          <p:cNvSpPr/>
          <p:nvPr userDrawn="1"/>
        </p:nvSpPr>
        <p:spPr>
          <a:xfrm>
            <a:off x="0" y="4886039"/>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Discussion</a:t>
            </a:r>
            <a:endParaRPr lang="zh-CN" altLang="en-US" sz="1800" dirty="0">
              <a:latin typeface="Times New Roman" panose="02020603050405020304" pitchFamily="18" charset="0"/>
              <a:cs typeface="Times New Roman" panose="02020603050405020304" pitchFamily="18" charset="0"/>
            </a:endParaRPr>
          </a:p>
        </p:txBody>
      </p:sp>
      <p:sp>
        <p:nvSpPr>
          <p:cNvPr id="6" name="矩形 5"/>
          <p:cNvSpPr/>
          <p:nvPr userDrawn="1"/>
        </p:nvSpPr>
        <p:spPr>
          <a:xfrm>
            <a:off x="0" y="1893455"/>
            <a:ext cx="1468582" cy="748146"/>
          </a:xfrm>
          <a:prstGeom prst="rect">
            <a:avLst/>
          </a:prstGeom>
          <a:solidFill>
            <a:srgbClr val="930C1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Hypothesis</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userDrawn="1"/>
        </p:nvSpPr>
        <p:spPr>
          <a:xfrm>
            <a:off x="0" y="1145309"/>
            <a:ext cx="1468582" cy="748146"/>
          </a:xfrm>
          <a:prstGeom prst="rect">
            <a:avLst/>
          </a:prstGeom>
          <a:solidFill>
            <a:srgbClr val="242D4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背景">
    <p:spTree>
      <p:nvGrpSpPr>
        <p:cNvPr id="1" name=""/>
        <p:cNvGrpSpPr/>
        <p:nvPr/>
      </p:nvGrpSpPr>
      <p:grpSpPr>
        <a:xfrm>
          <a:off x="0" y="0"/>
          <a:ext cx="0" cy="0"/>
          <a:chOff x="0" y="0"/>
          <a:chExt cx="0" cy="0"/>
        </a:xfrm>
      </p:grpSpPr>
      <p:sp>
        <p:nvSpPr>
          <p:cNvPr id="15" name="矩形 14"/>
          <p:cNvSpPr/>
          <p:nvPr userDrawn="1"/>
        </p:nvSpPr>
        <p:spPr>
          <a:xfrm>
            <a:off x="0" y="1145308"/>
            <a:ext cx="1468582" cy="5712691"/>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userDrawn="1"/>
        </p:nvGrpSpPr>
        <p:grpSpPr>
          <a:xfrm>
            <a:off x="0" y="0"/>
            <a:ext cx="12192000" cy="1145309"/>
            <a:chOff x="0" y="0"/>
            <a:chExt cx="12192000" cy="1145309"/>
          </a:xfrm>
        </p:grpSpPr>
        <p:sp>
          <p:nvSpPr>
            <p:cNvPr id="5" name="矩形 4"/>
            <p:cNvSpPr/>
            <p:nvPr userDrawn="1"/>
          </p:nvSpPr>
          <p:spPr>
            <a:xfrm>
              <a:off x="0" y="0"/>
              <a:ext cx="12192000" cy="1145309"/>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大学校徽系列：澳门大学标志矢量图- 设计之家"/>
            <p:cNvPicPr>
              <a:picLocks noChangeAspect="1" noChangeArrowheads="1"/>
            </p:cNvPicPr>
            <p:nvPr userDrawn="1"/>
          </p:nvPicPr>
          <p:blipFill rotWithShape="1">
            <a:blip r:embed="rId2"/>
            <a:srcRect l="5941" t="32727" r="7189" b="33199"/>
            <a:stretch>
              <a:fillRect/>
            </a:stretch>
          </p:blipFill>
          <p:spPr bwMode="auto">
            <a:xfrm>
              <a:off x="0" y="0"/>
              <a:ext cx="4042534" cy="114530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userDrawn="1"/>
          </p:nvSpPr>
          <p:spPr>
            <a:xfrm>
              <a:off x="4042534" y="161804"/>
              <a:ext cx="7299721" cy="830868"/>
            </a:xfrm>
            <a:prstGeom prst="rect">
              <a:avLst/>
            </a:prstGeom>
            <a:noFill/>
          </p:spPr>
          <p:txBody>
            <a:bodyPr wrap="square" rtlCol="0">
              <a:spAutoFit/>
            </a:bodyPr>
            <a:lstStyle/>
            <a:p>
              <a:pPr algn="l">
                <a:lnSpc>
                  <a:spcPct val="125000"/>
                </a:lnSpc>
              </a:pPr>
              <a:r>
                <a:rPr lang="en-US" altLang="zh-CN" sz="2000" b="0" i="0" dirty="0">
                  <a:solidFill>
                    <a:schemeClr val="bg1"/>
                  </a:solidFill>
                  <a:effectLst/>
                  <a:latin typeface="Arial Rounded MT Bold" panose="020F0704030504030204" pitchFamily="34" charset="0"/>
                </a:rPr>
                <a:t>Center for Cognitive and Brain Science</a:t>
              </a:r>
              <a:endParaRPr lang="en-US" altLang="zh-CN" sz="2000" b="0" i="0" dirty="0">
                <a:solidFill>
                  <a:schemeClr val="bg1"/>
                </a:solidFill>
                <a:effectLst/>
                <a:latin typeface="Arial Rounded MT Bold" panose="020F0704030504030204" pitchFamily="34" charset="0"/>
              </a:endParaRPr>
            </a:p>
            <a:p>
              <a:pPr marL="0" marR="0" lvl="0" indent="0" algn="l" defTabSz="914400" rtl="0" eaLnBrk="1" fontAlgn="auto" latinLnBrk="0" hangingPunct="1">
                <a:lnSpc>
                  <a:spcPct val="125000"/>
                </a:lnSpc>
                <a:spcBef>
                  <a:spcPts val="0"/>
                </a:spcBef>
                <a:spcAft>
                  <a:spcPts val="0"/>
                </a:spcAft>
                <a:buClrTx/>
                <a:buSzTx/>
                <a:buFontTx/>
                <a:buNone/>
                <a:defRPr/>
              </a:pPr>
              <a:r>
                <a:rPr lang="en-US" altLang="zh-CN" sz="2000" b="0" i="0" dirty="0">
                  <a:solidFill>
                    <a:schemeClr val="bg1"/>
                  </a:solidFill>
                  <a:effectLst/>
                  <a:latin typeface="Arial Rounded MT Bold" panose="020F0704030504030204" pitchFamily="34" charset="0"/>
                </a:rPr>
                <a:t>CCBS7002 </a:t>
              </a:r>
              <a:r>
                <a:rPr lang="en-US" altLang="zh-CN" sz="2000" b="0" i="0" kern="1200" dirty="0">
                  <a:solidFill>
                    <a:schemeClr val="bg1"/>
                  </a:solidFill>
                  <a:effectLst/>
                  <a:latin typeface="Arial Rounded MT Bold" panose="020F0704030504030204" pitchFamily="34" charset="0"/>
                  <a:ea typeface="+mn-ea"/>
                  <a:cs typeface="+mn-cs"/>
                </a:rPr>
                <a:t>COGNITIVE NEUROSCIENCE</a:t>
              </a:r>
              <a:endParaRPr lang="en-US" altLang="zh-CN" sz="2000" b="0" i="0" kern="1200" dirty="0">
                <a:solidFill>
                  <a:schemeClr val="bg1"/>
                </a:solidFill>
                <a:effectLst/>
                <a:latin typeface="Arial Rounded MT Bold" panose="020F0704030504030204" pitchFamily="34" charset="0"/>
                <a:ea typeface="+mn-ea"/>
                <a:cs typeface="+mn-cs"/>
              </a:endParaRPr>
            </a:p>
          </p:txBody>
        </p:sp>
      </p:grpSp>
      <p:sp>
        <p:nvSpPr>
          <p:cNvPr id="12" name="矩形 11"/>
          <p:cNvSpPr/>
          <p:nvPr userDrawn="1"/>
        </p:nvSpPr>
        <p:spPr>
          <a:xfrm>
            <a:off x="0" y="1841927"/>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Hypothesis</a:t>
            </a:r>
            <a:endParaRPr lang="zh-CN" altLang="en-US" dirty="0">
              <a:latin typeface="Times New Roman" panose="02020603050405020304" pitchFamily="18" charset="0"/>
              <a:cs typeface="Times New Roman" panose="02020603050405020304" pitchFamily="18" charset="0"/>
            </a:endParaRPr>
          </a:p>
        </p:txBody>
      </p:sp>
      <p:sp>
        <p:nvSpPr>
          <p:cNvPr id="2" name="矩形 1"/>
          <p:cNvSpPr/>
          <p:nvPr userDrawn="1"/>
        </p:nvSpPr>
        <p:spPr>
          <a:xfrm>
            <a:off x="0" y="3338219"/>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Results</a:t>
            </a:r>
            <a:endParaRPr lang="zh-CN" altLang="en-US" sz="1800" dirty="0">
              <a:latin typeface="Times New Roman" panose="02020603050405020304" pitchFamily="18" charset="0"/>
              <a:cs typeface="Times New Roman" panose="02020603050405020304" pitchFamily="18" charset="0"/>
            </a:endParaRPr>
          </a:p>
        </p:txBody>
      </p:sp>
      <p:sp>
        <p:nvSpPr>
          <p:cNvPr id="3" name="矩形 2"/>
          <p:cNvSpPr/>
          <p:nvPr userDrawn="1"/>
        </p:nvSpPr>
        <p:spPr>
          <a:xfrm>
            <a:off x="0" y="4086365"/>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Conclusions</a:t>
            </a:r>
            <a:endParaRPr lang="zh-CN" altLang="en-US" sz="1800" dirty="0">
              <a:latin typeface="Times New Roman" panose="02020603050405020304" pitchFamily="18" charset="0"/>
              <a:cs typeface="Times New Roman" panose="02020603050405020304" pitchFamily="18" charset="0"/>
            </a:endParaRPr>
          </a:p>
        </p:txBody>
      </p:sp>
      <p:sp>
        <p:nvSpPr>
          <p:cNvPr id="4" name="矩形 3"/>
          <p:cNvSpPr/>
          <p:nvPr userDrawn="1"/>
        </p:nvSpPr>
        <p:spPr>
          <a:xfrm>
            <a:off x="0" y="4834511"/>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Discussion</a:t>
            </a:r>
            <a:endParaRPr lang="zh-CN" altLang="en-US" sz="1800" dirty="0">
              <a:latin typeface="Times New Roman" panose="02020603050405020304" pitchFamily="18" charset="0"/>
              <a:cs typeface="Times New Roman" panose="02020603050405020304" pitchFamily="18" charset="0"/>
            </a:endParaRPr>
          </a:p>
        </p:txBody>
      </p:sp>
      <p:sp>
        <p:nvSpPr>
          <p:cNvPr id="6" name="矩形 5"/>
          <p:cNvSpPr/>
          <p:nvPr userDrawn="1"/>
        </p:nvSpPr>
        <p:spPr>
          <a:xfrm>
            <a:off x="0" y="2590073"/>
            <a:ext cx="1468582" cy="748146"/>
          </a:xfrm>
          <a:prstGeom prst="rect">
            <a:avLst/>
          </a:prstGeom>
          <a:solidFill>
            <a:srgbClr val="930C1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Design</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userDrawn="1"/>
        </p:nvSpPr>
        <p:spPr>
          <a:xfrm>
            <a:off x="0" y="1145309"/>
            <a:ext cx="1468582" cy="748146"/>
          </a:xfrm>
          <a:prstGeom prst="rect">
            <a:avLst/>
          </a:prstGeom>
          <a:solidFill>
            <a:srgbClr val="242D4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背景">
    <p:spTree>
      <p:nvGrpSpPr>
        <p:cNvPr id="1" name=""/>
        <p:cNvGrpSpPr/>
        <p:nvPr/>
      </p:nvGrpSpPr>
      <p:grpSpPr>
        <a:xfrm>
          <a:off x="0" y="0"/>
          <a:ext cx="0" cy="0"/>
          <a:chOff x="0" y="0"/>
          <a:chExt cx="0" cy="0"/>
        </a:xfrm>
      </p:grpSpPr>
      <p:sp>
        <p:nvSpPr>
          <p:cNvPr id="15" name="矩形 14"/>
          <p:cNvSpPr/>
          <p:nvPr userDrawn="1"/>
        </p:nvSpPr>
        <p:spPr>
          <a:xfrm>
            <a:off x="0" y="1145308"/>
            <a:ext cx="1468582" cy="5712691"/>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userDrawn="1"/>
        </p:nvGrpSpPr>
        <p:grpSpPr>
          <a:xfrm>
            <a:off x="0" y="0"/>
            <a:ext cx="12192000" cy="1145309"/>
            <a:chOff x="0" y="0"/>
            <a:chExt cx="12192000" cy="1145309"/>
          </a:xfrm>
        </p:grpSpPr>
        <p:sp>
          <p:nvSpPr>
            <p:cNvPr id="5" name="矩形 4"/>
            <p:cNvSpPr/>
            <p:nvPr userDrawn="1"/>
          </p:nvSpPr>
          <p:spPr>
            <a:xfrm>
              <a:off x="0" y="0"/>
              <a:ext cx="12192000" cy="1145309"/>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大学校徽系列：澳门大学标志矢量图- 设计之家"/>
            <p:cNvPicPr>
              <a:picLocks noChangeAspect="1" noChangeArrowheads="1"/>
            </p:cNvPicPr>
            <p:nvPr userDrawn="1"/>
          </p:nvPicPr>
          <p:blipFill rotWithShape="1">
            <a:blip r:embed="rId2"/>
            <a:srcRect l="5941" t="32727" r="7189" b="33199"/>
            <a:stretch>
              <a:fillRect/>
            </a:stretch>
          </p:blipFill>
          <p:spPr bwMode="auto">
            <a:xfrm>
              <a:off x="0" y="0"/>
              <a:ext cx="4042534" cy="114530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userDrawn="1"/>
          </p:nvSpPr>
          <p:spPr>
            <a:xfrm>
              <a:off x="4042534" y="161804"/>
              <a:ext cx="7299721" cy="830868"/>
            </a:xfrm>
            <a:prstGeom prst="rect">
              <a:avLst/>
            </a:prstGeom>
            <a:noFill/>
          </p:spPr>
          <p:txBody>
            <a:bodyPr wrap="square" rtlCol="0">
              <a:spAutoFit/>
            </a:bodyPr>
            <a:lstStyle/>
            <a:p>
              <a:pPr algn="l">
                <a:lnSpc>
                  <a:spcPct val="125000"/>
                </a:lnSpc>
              </a:pPr>
              <a:r>
                <a:rPr lang="en-US" altLang="zh-CN" sz="2000" b="0" i="0" dirty="0">
                  <a:solidFill>
                    <a:schemeClr val="bg1"/>
                  </a:solidFill>
                  <a:effectLst/>
                  <a:latin typeface="Arial Rounded MT Bold" panose="020F0704030504030204" pitchFamily="34" charset="0"/>
                </a:rPr>
                <a:t>Center for Cognitive and Brain Science</a:t>
              </a:r>
              <a:endParaRPr lang="en-US" altLang="zh-CN" sz="2000" b="0" i="0" dirty="0">
                <a:solidFill>
                  <a:schemeClr val="bg1"/>
                </a:solidFill>
                <a:effectLst/>
                <a:latin typeface="Arial Rounded MT Bold" panose="020F0704030504030204" pitchFamily="34" charset="0"/>
              </a:endParaRPr>
            </a:p>
            <a:p>
              <a:pPr marL="0" marR="0" lvl="0" indent="0" algn="l" defTabSz="914400" rtl="0" eaLnBrk="1" fontAlgn="auto" latinLnBrk="0" hangingPunct="1">
                <a:lnSpc>
                  <a:spcPct val="125000"/>
                </a:lnSpc>
                <a:spcBef>
                  <a:spcPts val="0"/>
                </a:spcBef>
                <a:spcAft>
                  <a:spcPts val="0"/>
                </a:spcAft>
                <a:buClrTx/>
                <a:buSzTx/>
                <a:buFontTx/>
                <a:buNone/>
                <a:defRPr/>
              </a:pPr>
              <a:r>
                <a:rPr lang="en-US" altLang="zh-CN" sz="2000" b="0" i="0" dirty="0">
                  <a:solidFill>
                    <a:schemeClr val="bg1"/>
                  </a:solidFill>
                  <a:effectLst/>
                  <a:latin typeface="Arial Rounded MT Bold" panose="020F0704030504030204" pitchFamily="34" charset="0"/>
                </a:rPr>
                <a:t>CCBS7002 </a:t>
              </a:r>
              <a:r>
                <a:rPr lang="en-US" altLang="zh-CN" sz="2000" b="0" i="0" kern="1200" dirty="0">
                  <a:solidFill>
                    <a:schemeClr val="bg1"/>
                  </a:solidFill>
                  <a:effectLst/>
                  <a:latin typeface="Arial Rounded MT Bold" panose="020F0704030504030204" pitchFamily="34" charset="0"/>
                  <a:ea typeface="+mn-ea"/>
                  <a:cs typeface="+mn-cs"/>
                </a:rPr>
                <a:t>COGNITIVE NEUROSCIENCE</a:t>
              </a:r>
              <a:endParaRPr lang="en-US" altLang="zh-CN" sz="2000" b="0" i="0" kern="1200" dirty="0">
                <a:solidFill>
                  <a:schemeClr val="bg1"/>
                </a:solidFill>
                <a:effectLst/>
                <a:latin typeface="Arial Rounded MT Bold" panose="020F0704030504030204" pitchFamily="34" charset="0"/>
                <a:ea typeface="+mn-ea"/>
                <a:cs typeface="+mn-cs"/>
              </a:endParaRPr>
            </a:p>
          </p:txBody>
        </p:sp>
      </p:grpSp>
      <p:sp>
        <p:nvSpPr>
          <p:cNvPr id="12" name="矩形 11"/>
          <p:cNvSpPr/>
          <p:nvPr userDrawn="1"/>
        </p:nvSpPr>
        <p:spPr>
          <a:xfrm>
            <a:off x="0" y="2641601"/>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Design</a:t>
            </a:r>
            <a:endParaRPr lang="zh-CN" altLang="en-US" sz="1800" dirty="0">
              <a:latin typeface="Times New Roman" panose="02020603050405020304" pitchFamily="18" charset="0"/>
              <a:cs typeface="Times New Roman" panose="02020603050405020304" pitchFamily="18" charset="0"/>
            </a:endParaRPr>
          </a:p>
        </p:txBody>
      </p:sp>
      <p:sp>
        <p:nvSpPr>
          <p:cNvPr id="2" name="矩形 1"/>
          <p:cNvSpPr/>
          <p:nvPr userDrawn="1"/>
        </p:nvSpPr>
        <p:spPr>
          <a:xfrm>
            <a:off x="3037" y="1893455"/>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Hypothesis</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userDrawn="1"/>
        </p:nvSpPr>
        <p:spPr>
          <a:xfrm>
            <a:off x="0" y="4137893"/>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Conclusions</a:t>
            </a:r>
            <a:endParaRPr lang="zh-CN" altLang="en-US" sz="1800" dirty="0">
              <a:latin typeface="Times New Roman" panose="02020603050405020304" pitchFamily="18" charset="0"/>
              <a:cs typeface="Times New Roman" panose="02020603050405020304" pitchFamily="18" charset="0"/>
            </a:endParaRPr>
          </a:p>
        </p:txBody>
      </p:sp>
      <p:sp>
        <p:nvSpPr>
          <p:cNvPr id="4" name="矩形 3"/>
          <p:cNvSpPr/>
          <p:nvPr userDrawn="1"/>
        </p:nvSpPr>
        <p:spPr>
          <a:xfrm>
            <a:off x="0" y="4886039"/>
            <a:ext cx="1468582" cy="748146"/>
          </a:xfrm>
          <a:prstGeom prst="rect">
            <a:avLst/>
          </a:prstGeom>
          <a:solidFill>
            <a:srgbClr val="242D4E"/>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latin typeface="Times New Roman" panose="02020603050405020304" pitchFamily="18" charset="0"/>
                <a:cs typeface="Times New Roman" panose="02020603050405020304" pitchFamily="18" charset="0"/>
              </a:rPr>
              <a:t>Discussion</a:t>
            </a:r>
            <a:endParaRPr lang="zh-CN" altLang="en-US" sz="1800" dirty="0">
              <a:latin typeface="Times New Roman" panose="02020603050405020304" pitchFamily="18" charset="0"/>
              <a:cs typeface="Times New Roman" panose="02020603050405020304" pitchFamily="18" charset="0"/>
            </a:endParaRPr>
          </a:p>
        </p:txBody>
      </p:sp>
      <p:sp>
        <p:nvSpPr>
          <p:cNvPr id="6" name="矩形 5"/>
          <p:cNvSpPr/>
          <p:nvPr userDrawn="1"/>
        </p:nvSpPr>
        <p:spPr>
          <a:xfrm>
            <a:off x="0" y="3389747"/>
            <a:ext cx="1468582" cy="748146"/>
          </a:xfrm>
          <a:prstGeom prst="rect">
            <a:avLst/>
          </a:prstGeom>
          <a:solidFill>
            <a:srgbClr val="930C1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Results</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userDrawn="1"/>
        </p:nvSpPr>
        <p:spPr>
          <a:xfrm>
            <a:off x="0" y="1145309"/>
            <a:ext cx="1468582" cy="748146"/>
          </a:xfrm>
          <a:prstGeom prst="rect">
            <a:avLst/>
          </a:prstGeom>
          <a:solidFill>
            <a:srgbClr val="242D4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30F80-EFDB-4088-B5AD-2A73DFCB514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F475B-93F8-479D-A84B-4C62D399BA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30F80-EFDB-4088-B5AD-2A73DFCB514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F475B-93F8-479D-A84B-4C62D399BA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0.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0.xml"/><Relationship Id="rId2" Type="http://schemas.openxmlformats.org/officeDocument/2006/relationships/image" Target="../media/image29.pn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0.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7" Type="http://schemas.openxmlformats.org/officeDocument/2006/relationships/notesSlide" Target="../notesSlides/notesSlide2.xml"/><Relationship Id="rId36" Type="http://schemas.openxmlformats.org/officeDocument/2006/relationships/slideLayout" Target="../slideLayouts/slideLayout15.xml"/><Relationship Id="rId35" Type="http://schemas.openxmlformats.org/officeDocument/2006/relationships/image" Target="../media/image15.svg"/><Relationship Id="rId34" Type="http://schemas.openxmlformats.org/officeDocument/2006/relationships/image" Target="../media/image14.png"/><Relationship Id="rId33" Type="http://schemas.openxmlformats.org/officeDocument/2006/relationships/tags" Target="../tags/tag22.xml"/><Relationship Id="rId32" Type="http://schemas.openxmlformats.org/officeDocument/2006/relationships/tags" Target="../tags/tag21.xml"/><Relationship Id="rId31" Type="http://schemas.openxmlformats.org/officeDocument/2006/relationships/tags" Target="../tags/tag20.xml"/><Relationship Id="rId30" Type="http://schemas.openxmlformats.org/officeDocument/2006/relationships/tags" Target="../tags/tag19.xml"/><Relationship Id="rId3" Type="http://schemas.openxmlformats.org/officeDocument/2006/relationships/tags" Target="../tags/tag2.xml"/><Relationship Id="rId29" Type="http://schemas.openxmlformats.org/officeDocument/2006/relationships/tags" Target="../tags/tag18.xml"/><Relationship Id="rId28" Type="http://schemas.openxmlformats.org/officeDocument/2006/relationships/tags" Target="../tags/tag17.xml"/><Relationship Id="rId27" Type="http://schemas.openxmlformats.org/officeDocument/2006/relationships/tags" Target="../tags/tag16.xml"/><Relationship Id="rId26" Type="http://schemas.openxmlformats.org/officeDocument/2006/relationships/image" Target="../media/image13.svg"/><Relationship Id="rId25" Type="http://schemas.openxmlformats.org/officeDocument/2006/relationships/image" Target="../media/image12.png"/><Relationship Id="rId24" Type="http://schemas.openxmlformats.org/officeDocument/2006/relationships/tags" Target="../tags/tag15.xml"/><Relationship Id="rId23" Type="http://schemas.openxmlformats.org/officeDocument/2006/relationships/image" Target="../media/image11.svg"/><Relationship Id="rId22" Type="http://schemas.openxmlformats.org/officeDocument/2006/relationships/image" Target="../media/image10.png"/><Relationship Id="rId21" Type="http://schemas.openxmlformats.org/officeDocument/2006/relationships/tags" Target="../tags/tag14.xml"/><Relationship Id="rId20" Type="http://schemas.openxmlformats.org/officeDocument/2006/relationships/image" Target="../media/image9.svg"/><Relationship Id="rId2" Type="http://schemas.openxmlformats.org/officeDocument/2006/relationships/tags" Target="../tags/tag1.xml"/><Relationship Id="rId19" Type="http://schemas.openxmlformats.org/officeDocument/2006/relationships/image" Target="../media/image8.png"/><Relationship Id="rId18" Type="http://schemas.openxmlformats.org/officeDocument/2006/relationships/tags" Target="../tags/tag13.xml"/><Relationship Id="rId17" Type="http://schemas.openxmlformats.org/officeDocument/2006/relationships/image" Target="../media/image7.svg"/><Relationship Id="rId16" Type="http://schemas.openxmlformats.org/officeDocument/2006/relationships/image" Target="../media/image6.png"/><Relationship Id="rId15" Type="http://schemas.openxmlformats.org/officeDocument/2006/relationships/tags" Target="../tags/tag12.xml"/><Relationship Id="rId14" Type="http://schemas.openxmlformats.org/officeDocument/2006/relationships/image" Target="../media/image5.svg"/><Relationship Id="rId13" Type="http://schemas.openxmlformats.org/officeDocument/2006/relationships/image" Target="../media/image4.png"/><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1.xml"/><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25.jpeg"/><Relationship Id="rId1"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8212561" y="4295989"/>
            <a:ext cx="2209328" cy="1442593"/>
          </a:xfrm>
          <a:solidFill>
            <a:srgbClr val="930C1B"/>
          </a:solidFill>
        </p:spPr>
        <p:txBody>
          <a:bodyPr anchor="ctr">
            <a:noAutofit/>
          </a:bodyPr>
          <a:lstStyle/>
          <a:p>
            <a:pPr algn="l"/>
            <a:r>
              <a:rPr lang="en-US" altLang="zh-CN" sz="2000" dirty="0">
                <a:solidFill>
                  <a:srgbClr val="FFFFFF"/>
                </a:solidFill>
                <a:latin typeface="Times New Roman" panose="02020603050405020304" pitchFamily="18" charset="0"/>
                <a:cs typeface="Times New Roman" panose="02020603050405020304" pitchFamily="18" charset="0"/>
              </a:rPr>
              <a:t>Group 5:</a:t>
            </a:r>
            <a:endParaRPr lang="en-US" altLang="zh-CN" sz="2000" dirty="0">
              <a:solidFill>
                <a:srgbClr val="FFFFFF"/>
              </a:solidFill>
              <a:latin typeface="Times New Roman" panose="02020603050405020304" pitchFamily="18" charset="0"/>
              <a:cs typeface="Times New Roman" panose="02020603050405020304" pitchFamily="18" charset="0"/>
            </a:endParaRPr>
          </a:p>
          <a:p>
            <a:pPr algn="l"/>
            <a:r>
              <a:rPr lang="en-US" altLang="zh-CN" sz="2000" dirty="0">
                <a:solidFill>
                  <a:srgbClr val="FFFFFF"/>
                </a:solidFill>
                <a:latin typeface="Times New Roman" panose="02020603050405020304" pitchFamily="18" charset="0"/>
                <a:cs typeface="Times New Roman" panose="02020603050405020304" pitchFamily="18" charset="0"/>
              </a:rPr>
              <a:t>Guo Ran</a:t>
            </a:r>
            <a:endParaRPr lang="en-US" altLang="zh-CN" sz="2000" dirty="0">
              <a:solidFill>
                <a:srgbClr val="FFFFFF"/>
              </a:solidFill>
              <a:latin typeface="Times New Roman" panose="02020603050405020304" pitchFamily="18" charset="0"/>
              <a:cs typeface="Times New Roman" panose="02020603050405020304" pitchFamily="18" charset="0"/>
            </a:endParaRPr>
          </a:p>
          <a:p>
            <a:pPr algn="l"/>
            <a:r>
              <a:rPr lang="en-US" altLang="zh-CN" sz="2000" dirty="0">
                <a:solidFill>
                  <a:srgbClr val="FFFFFF"/>
                </a:solidFill>
                <a:latin typeface="Times New Roman" panose="02020603050405020304" pitchFamily="18" charset="0"/>
                <a:cs typeface="Times New Roman" panose="02020603050405020304" pitchFamily="18" charset="0"/>
              </a:rPr>
              <a:t>Dang Qianqian</a:t>
            </a:r>
            <a:endParaRPr lang="en-US" altLang="zh-CN" sz="2000" dirty="0">
              <a:solidFill>
                <a:srgbClr val="FFFFFF"/>
              </a:solidFill>
              <a:latin typeface="Times New Roman" panose="02020603050405020304" pitchFamily="18" charset="0"/>
              <a:cs typeface="Times New Roman" panose="02020603050405020304" pitchFamily="18" charset="0"/>
            </a:endParaRPr>
          </a:p>
          <a:p>
            <a:pPr algn="l"/>
            <a:r>
              <a:rPr lang="en-US" altLang="zh-CN" sz="2000" dirty="0">
                <a:solidFill>
                  <a:srgbClr val="FFFFFF"/>
                </a:solidFill>
                <a:latin typeface="Times New Roman" panose="02020603050405020304" pitchFamily="18" charset="0"/>
                <a:cs typeface="Times New Roman" panose="02020603050405020304" pitchFamily="18" charset="0"/>
              </a:rPr>
              <a:t>Shao Mingxin</a:t>
            </a:r>
            <a:endParaRPr lang="zh-CN" altLang="en-US" sz="2000" dirty="0">
              <a:solidFill>
                <a:srgbClr val="FFFFFF"/>
              </a:solidFill>
              <a:latin typeface="Times New Roman" panose="02020603050405020304" pitchFamily="18" charset="0"/>
              <a:cs typeface="Times New Roman" panose="02020603050405020304" pitchFamily="18" charset="0"/>
            </a:endParaRPr>
          </a:p>
        </p:txBody>
      </p:sp>
      <p:sp>
        <p:nvSpPr>
          <p:cNvPr id="4" name="矩形 3"/>
          <p:cNvSpPr/>
          <p:nvPr/>
        </p:nvSpPr>
        <p:spPr>
          <a:xfrm>
            <a:off x="0" y="5743575"/>
            <a:ext cx="12192000" cy="1114425"/>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 name="Picture 2" descr="大学校徽系列：澳门大学标志矢量图- 设计之家"/>
          <p:cNvPicPr>
            <a:picLocks noChangeAspect="1" noChangeArrowheads="1"/>
          </p:cNvPicPr>
          <p:nvPr/>
        </p:nvPicPr>
        <p:blipFill rotWithShape="1">
          <a:blip r:embed="rId1"/>
          <a:srcRect l="5941" t="32727" r="7189" b="33199"/>
          <a:stretch>
            <a:fillRect/>
          </a:stretch>
        </p:blipFill>
        <p:spPr bwMode="auto">
          <a:xfrm>
            <a:off x="0" y="0"/>
            <a:ext cx="3788813" cy="107342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07422" y="1910371"/>
            <a:ext cx="10977155" cy="953135"/>
          </a:xfrm>
          <a:prstGeom prst="rect">
            <a:avLst/>
          </a:prstGeom>
          <a:noFill/>
        </p:spPr>
        <p:txBody>
          <a:bodyPr wrap="square" rtlCol="0">
            <a:spAutoFit/>
          </a:bodyPr>
          <a:lstStyle/>
          <a:p>
            <a:pPr algn="ctr"/>
            <a:r>
              <a:rPr lang="en-US" altLang="zh-CN" sz="2800" b="0" i="0" dirty="0">
                <a:solidFill>
                  <a:srgbClr val="0D0D0D"/>
                </a:solidFill>
                <a:effectLst/>
                <a:latin typeface="Times New Roman" panose="02020603050405020304" pitchFamily="18" charset="0"/>
                <a:cs typeface="Times New Roman" panose="02020603050405020304" pitchFamily="18" charset="0"/>
              </a:rPr>
              <a:t>Exploring the Differences in Mental Rotation of Letters and Faces</a:t>
            </a:r>
            <a:endParaRPr lang="en-US" altLang="zh-CN" sz="2800" b="0" i="0" dirty="0">
              <a:solidFill>
                <a:srgbClr val="0D0D0D"/>
              </a:solidFill>
              <a:effectLst/>
              <a:latin typeface="Times New Roman" panose="02020603050405020304" pitchFamily="18" charset="0"/>
              <a:cs typeface="Times New Roman" panose="02020603050405020304" pitchFamily="18" charset="0"/>
            </a:endParaRPr>
          </a:p>
          <a:p>
            <a:pPr algn="ctr"/>
            <a:r>
              <a:rPr lang="en-US" altLang="zh-CN" sz="2800" b="0" i="0" dirty="0">
                <a:solidFill>
                  <a:srgbClr val="0D0D0D"/>
                </a:solidFill>
                <a:effectLst/>
                <a:latin typeface="Times New Roman" panose="02020603050405020304" pitchFamily="18" charset="0"/>
                <a:cs typeface="Times New Roman" panose="02020603050405020304" pitchFamily="18" charset="0"/>
              </a:rPr>
              <a:t> Comparing Reaction time </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12163" y="1926455"/>
            <a:ext cx="10679837" cy="4273286"/>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Variables list</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Within-subject Variables  A: Stimulus type, 2 levels, Face &amp; Letter</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Within-subject Variables  B: Angle difference, 6 levels, 0°,60°,120,°180°,240°,300°</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Between subject Variable C: Participant gender, 2 levels, Male &amp; Female</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Depended Variables: the Reaction time of judge paired stimulus is same or not</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Inclusion criteria: remove incorrect trials; remove reaction time more than 6000ms</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Methods: average the reaction time of same type trials with same angle, and apply mixed ANOVA analyze</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949820" y="1673910"/>
          <a:ext cx="9324820" cy="4086225"/>
        </p:xfrm>
        <a:graphic>
          <a:graphicData uri="http://schemas.openxmlformats.org/drawingml/2006/table">
            <a:tbl>
              <a:tblPr/>
              <a:tblGrid>
                <a:gridCol w="2677769"/>
                <a:gridCol w="538545"/>
                <a:gridCol w="1296499"/>
                <a:gridCol w="1136931"/>
                <a:gridCol w="1097038"/>
                <a:gridCol w="1097038"/>
                <a:gridCol w="1481000"/>
              </a:tblGrid>
              <a:tr h="228600">
                <a:tc>
                  <a:txBody>
                    <a:bodyPr/>
                    <a:lstStyle/>
                    <a:p>
                      <a:pPr algn="ctr" fontAlgn="ctr"/>
                      <a:r>
                        <a:rPr lang="en-US" sz="2000" b="0" i="0" u="none" strike="noStrike">
                          <a:solidFill>
                            <a:srgbClr val="000000"/>
                          </a:solidFill>
                          <a:effectLst/>
                          <a:latin typeface="Times New Roman" panose="02020603050405020304" pitchFamily="18" charset="0"/>
                          <a:ea typeface="楷体" panose="02010609060101010101" pitchFamily="49" charset="-122"/>
                        </a:rPr>
                        <a:t>Source</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2000" b="0" i="0" u="none" strike="noStrike">
                          <a:solidFill>
                            <a:srgbClr val="000000"/>
                          </a:solidFill>
                          <a:effectLst/>
                          <a:latin typeface="Times New Roman" panose="02020603050405020304" pitchFamily="18" charset="0"/>
                          <a:ea typeface="楷体" panose="02010609060101010101" pitchFamily="49" charset="-122"/>
                        </a:rPr>
                        <a:t>DF</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2000" b="0" i="0" u="none" strike="noStrike">
                          <a:solidFill>
                            <a:srgbClr val="000000"/>
                          </a:solidFill>
                          <a:effectLst/>
                          <a:latin typeface="Times New Roman" panose="02020603050405020304" pitchFamily="18" charset="0"/>
                          <a:ea typeface="楷体" panose="02010609060101010101" pitchFamily="49" charset="-122"/>
                        </a:rPr>
                        <a:t>SS</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2000" b="0" i="0" u="none" strike="noStrike">
                          <a:solidFill>
                            <a:srgbClr val="000000"/>
                          </a:solidFill>
                          <a:effectLst/>
                          <a:latin typeface="Times New Roman" panose="02020603050405020304" pitchFamily="18" charset="0"/>
                          <a:ea typeface="楷体" panose="02010609060101010101" pitchFamily="49" charset="-122"/>
                        </a:rPr>
                        <a:t>MS</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2000" b="0" i="0" u="none" strike="noStrike">
                          <a:solidFill>
                            <a:srgbClr val="000000"/>
                          </a:solidFill>
                          <a:effectLst/>
                          <a:latin typeface="Times New Roman" panose="02020603050405020304" pitchFamily="18" charset="0"/>
                          <a:ea typeface="楷体" panose="02010609060101010101" pitchFamily="49" charset="-122"/>
                        </a:rPr>
                        <a:t>F value</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2000" b="0" i="0" u="none" strike="noStrike">
                          <a:solidFill>
                            <a:srgbClr val="000000"/>
                          </a:solidFill>
                          <a:effectLst/>
                          <a:latin typeface="Times New Roman" panose="02020603050405020304" pitchFamily="18" charset="0"/>
                          <a:ea typeface="楷体" panose="02010609060101010101" pitchFamily="49" charset="-122"/>
                        </a:rPr>
                        <a:t>P value</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2000" b="0" i="0" u="none" strike="noStrike">
                          <a:solidFill>
                            <a:srgbClr val="000000"/>
                          </a:solidFill>
                          <a:effectLst/>
                          <a:latin typeface="Times New Roman" panose="02020603050405020304" pitchFamily="18" charset="0"/>
                          <a:ea typeface="楷体" panose="02010609060101010101" pitchFamily="49" charset="-122"/>
                        </a:rPr>
                        <a:t>Partial </a:t>
                      </a:r>
                      <a:r>
                        <a:rPr lang="el-GR" sz="2000" b="0" i="0" u="none" strike="noStrike">
                          <a:solidFill>
                            <a:srgbClr val="000000"/>
                          </a:solidFill>
                          <a:effectLst/>
                          <a:latin typeface="Times New Roman" panose="02020603050405020304" pitchFamily="18" charset="0"/>
                          <a:ea typeface="楷体" panose="02010609060101010101" pitchFamily="49" charset="-122"/>
                        </a:rPr>
                        <a:t>η</a:t>
                      </a:r>
                      <a:r>
                        <a:rPr lang="el-GR" sz="2000" b="0" i="0" u="none" strike="noStrike" baseline="30000">
                          <a:solidFill>
                            <a:srgbClr val="000000"/>
                          </a:solidFill>
                          <a:effectLst/>
                          <a:latin typeface="Times New Roman" panose="02020603050405020304" pitchFamily="18" charset="0"/>
                          <a:ea typeface="楷体" panose="02010609060101010101" pitchFamily="49" charset="-122"/>
                        </a:rPr>
                        <a:t>2</a:t>
                      </a:r>
                      <a:endParaRPr lang="el-GR"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190500">
                <a:tc>
                  <a:txBody>
                    <a:bodyPr/>
                    <a:lstStyle/>
                    <a:p>
                      <a:pPr algn="l" fontAlgn="ctr"/>
                      <a:r>
                        <a:rPr lang="en-US" sz="2000" b="0" i="0" u="none" strike="noStrike">
                          <a:solidFill>
                            <a:srgbClr val="000000"/>
                          </a:solidFill>
                          <a:effectLst/>
                          <a:latin typeface="Times New Roman" panose="02020603050405020304" pitchFamily="18" charset="0"/>
                          <a:ea typeface="楷体" panose="02010609060101010101" pitchFamily="49" charset="-122"/>
                        </a:rPr>
                        <a:t>Between-subjects</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484880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r>
              <a:tr h="190500">
                <a:tc>
                  <a:txBody>
                    <a:bodyPr/>
                    <a:lstStyle/>
                    <a:p>
                      <a:pPr algn="r" fontAlgn="ctr"/>
                      <a:r>
                        <a:rPr lang="en-US" sz="2000" b="0" i="0" u="none" strike="noStrike">
                          <a:solidFill>
                            <a:srgbClr val="000000"/>
                          </a:solidFill>
                          <a:effectLst/>
                          <a:latin typeface="Times New Roman" panose="02020603050405020304" pitchFamily="18" charset="0"/>
                          <a:ea typeface="楷体" panose="02010609060101010101" pitchFamily="49" charset="-122"/>
                        </a:rPr>
                        <a:t>Gender</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484880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484880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3.226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0.074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0.048</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r>
              <a:tr h="190500">
                <a:tc>
                  <a:txBody>
                    <a:bodyPr/>
                    <a:lstStyle/>
                    <a:p>
                      <a:pPr algn="l" fontAlgn="ctr"/>
                      <a:r>
                        <a:rPr lang="en-US" sz="2000" b="0" i="0" u="none" strike="noStrike">
                          <a:solidFill>
                            <a:srgbClr val="000000"/>
                          </a:solidFill>
                          <a:effectLst/>
                          <a:latin typeface="Times New Roman" panose="02020603050405020304" pitchFamily="18" charset="0"/>
                          <a:ea typeface="楷体" panose="02010609060101010101" pitchFamily="49" charset="-122"/>
                        </a:rPr>
                        <a:t>Within-subjects</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6</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31814394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r>
              <a:tr h="190500">
                <a:tc>
                  <a:txBody>
                    <a:bodyPr/>
                    <a:lstStyle/>
                    <a:p>
                      <a:pPr algn="r" fontAlgn="ctr"/>
                      <a:r>
                        <a:rPr lang="en-US" sz="2000" b="0" i="0" u="none" strike="noStrike">
                          <a:solidFill>
                            <a:srgbClr val="000000"/>
                          </a:solidFill>
                          <a:effectLst/>
                          <a:latin typeface="Times New Roman" panose="02020603050405020304" pitchFamily="18" charset="0"/>
                          <a:ea typeface="楷体" panose="02010609060101010101" pitchFamily="49" charset="-122"/>
                        </a:rPr>
                        <a:t>Type</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1209394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1209394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8.046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altLang="zh-CN" sz="2000" b="0" i="0" u="none" strike="noStrike">
                          <a:solidFill>
                            <a:srgbClr val="000000"/>
                          </a:solidFill>
                          <a:effectLst/>
                          <a:highlight>
                            <a:srgbClr val="FFFF00"/>
                          </a:highlight>
                          <a:latin typeface="Times New Roman" panose="02020603050405020304" pitchFamily="18" charset="0"/>
                          <a:ea typeface="楷体" panose="02010609060101010101" pitchFamily="49" charset="-122"/>
                        </a:rPr>
                        <a:t>0.005 </a:t>
                      </a:r>
                      <a:endParaRPr lang="en-US" altLang="zh-CN" sz="2000" b="0" i="0" u="none" strike="noStrike">
                        <a:solidFill>
                          <a:srgbClr val="000000"/>
                        </a:solidFill>
                        <a:effectLst/>
                        <a:highlight>
                          <a:srgbClr val="FFFF00"/>
                        </a:highlight>
                        <a:latin typeface="Times New Roman" panose="02020603050405020304" pitchFamily="18" charset="0"/>
                        <a:ea typeface="楷体" panose="02010609060101010101" pitchFamily="49"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0.437</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noFill/>
                  </a:tcPr>
                </a:tc>
              </a:tr>
              <a:tr h="190500">
                <a:tc>
                  <a:txBody>
                    <a:bodyPr/>
                    <a:lstStyle/>
                    <a:p>
                      <a:pPr algn="r" fontAlgn="ctr"/>
                      <a:r>
                        <a:rPr lang="en-US" sz="2000" b="0" i="0" u="none" strike="noStrike">
                          <a:solidFill>
                            <a:srgbClr val="000000"/>
                          </a:solidFill>
                          <a:effectLst/>
                          <a:latin typeface="Times New Roman" panose="02020603050405020304" pitchFamily="18" charset="0"/>
                          <a:ea typeface="楷体" panose="02010609060101010101" pitchFamily="49" charset="-122"/>
                        </a:rPr>
                        <a:t>Angle</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5</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30605000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6120995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40.721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altLang="zh-CN" sz="2000" b="0" i="0" u="none" strike="noStrike">
                          <a:solidFill>
                            <a:srgbClr val="000000"/>
                          </a:solidFill>
                          <a:effectLst/>
                          <a:highlight>
                            <a:srgbClr val="FFFF00"/>
                          </a:highlight>
                          <a:latin typeface="Times New Roman" panose="02020603050405020304" pitchFamily="18" charset="0"/>
                          <a:ea typeface="楷体" panose="02010609060101010101" pitchFamily="49" charset="-122"/>
                        </a:rPr>
                        <a:t>&lt;0.001</a:t>
                      </a:r>
                      <a:endParaRPr lang="en-US" altLang="zh-CN" sz="2000" b="0" i="0" u="none" strike="noStrike">
                        <a:solidFill>
                          <a:srgbClr val="000000"/>
                        </a:solidFill>
                        <a:effectLst/>
                        <a:highlight>
                          <a:srgbClr val="FFFF00"/>
                        </a:highlight>
                        <a:latin typeface="Times New Roman" panose="02020603050405020304" pitchFamily="18" charset="0"/>
                        <a:ea typeface="楷体" panose="02010609060101010101" pitchFamily="49"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0.759</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noFill/>
                  </a:tcPr>
                </a:tc>
              </a:tr>
              <a:tr h="190500">
                <a:tc>
                  <a:txBody>
                    <a:bodyPr/>
                    <a:lstStyle/>
                    <a:p>
                      <a:pPr algn="l" fontAlgn="ctr"/>
                      <a:r>
                        <a:rPr lang="en-US" sz="2000" b="0" i="0" u="none" strike="noStrike">
                          <a:solidFill>
                            <a:srgbClr val="000000"/>
                          </a:solidFill>
                          <a:effectLst/>
                          <a:latin typeface="Times New Roman" panose="02020603050405020304" pitchFamily="18" charset="0"/>
                          <a:ea typeface="楷体" panose="02010609060101010101" pitchFamily="49" charset="-122"/>
                        </a:rPr>
                        <a:t>Interaction</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16</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10639419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r>
              <a:tr h="190500">
                <a:tc>
                  <a:txBody>
                    <a:bodyPr/>
                    <a:lstStyle/>
                    <a:p>
                      <a:pPr algn="r" fontAlgn="ctr"/>
                      <a:r>
                        <a:rPr lang="en-US" sz="2000" b="0" i="0" u="none" strike="noStrike">
                          <a:solidFill>
                            <a:srgbClr val="000000"/>
                          </a:solidFill>
                          <a:effectLst/>
                          <a:latin typeface="Times New Roman" panose="02020603050405020304" pitchFamily="18" charset="0"/>
                          <a:ea typeface="楷体" panose="02010609060101010101" pitchFamily="49" charset="-122"/>
                        </a:rPr>
                        <a:t>Type * Angle</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5</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9512261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1902452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12.656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altLang="zh-CN" sz="2000" b="0" i="0" u="none" strike="noStrike">
                          <a:solidFill>
                            <a:srgbClr val="000000"/>
                          </a:solidFill>
                          <a:effectLst/>
                          <a:highlight>
                            <a:srgbClr val="FFFF00"/>
                          </a:highlight>
                          <a:latin typeface="Times New Roman" panose="02020603050405020304" pitchFamily="18" charset="0"/>
                          <a:ea typeface="楷体" panose="02010609060101010101" pitchFamily="49" charset="-122"/>
                        </a:rPr>
                        <a:t>&lt;0.001</a:t>
                      </a:r>
                      <a:endParaRPr lang="en-US" altLang="zh-CN" sz="2000" b="0" i="0" u="none" strike="noStrike">
                        <a:solidFill>
                          <a:srgbClr val="000000"/>
                        </a:solidFill>
                        <a:effectLst/>
                        <a:highlight>
                          <a:srgbClr val="FFFF00"/>
                        </a:highlight>
                        <a:latin typeface="Times New Roman" panose="02020603050405020304" pitchFamily="18" charset="0"/>
                        <a:ea typeface="楷体" panose="02010609060101010101" pitchFamily="49"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0.721</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noFill/>
                  </a:tcPr>
                </a:tc>
              </a:tr>
              <a:tr h="190500">
                <a:tc>
                  <a:txBody>
                    <a:bodyPr/>
                    <a:lstStyle/>
                    <a:p>
                      <a:pPr algn="r" fontAlgn="ctr"/>
                      <a:r>
                        <a:rPr lang="en-US" sz="2000" b="0" i="0" u="none" strike="noStrike">
                          <a:solidFill>
                            <a:srgbClr val="000000"/>
                          </a:solidFill>
                          <a:effectLst/>
                          <a:latin typeface="Times New Roman" panose="02020603050405020304" pitchFamily="18" charset="0"/>
                          <a:ea typeface="楷体" panose="02010609060101010101" pitchFamily="49" charset="-122"/>
                        </a:rPr>
                        <a:t>Type * Gender</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301133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301133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2.003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0.158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r>
              <a:tr h="190500">
                <a:tc>
                  <a:txBody>
                    <a:bodyPr/>
                    <a:lstStyle/>
                    <a:p>
                      <a:pPr algn="r" fontAlgn="ctr"/>
                      <a:r>
                        <a:rPr lang="en-US" sz="2000" b="0" i="0" u="none" strike="noStrike">
                          <a:solidFill>
                            <a:srgbClr val="000000"/>
                          </a:solidFill>
                          <a:effectLst/>
                          <a:latin typeface="Times New Roman" panose="02020603050405020304" pitchFamily="18" charset="0"/>
                          <a:ea typeface="楷体" panose="02010609060101010101" pitchFamily="49" charset="-122"/>
                        </a:rPr>
                        <a:t>Angle * Gender</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5</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618910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123782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0.823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0.534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0.008</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r>
              <a:tr h="190500">
                <a:tc>
                  <a:txBody>
                    <a:bodyPr/>
                    <a:lstStyle/>
                    <a:p>
                      <a:pPr algn="r" fontAlgn="ctr"/>
                      <a:r>
                        <a:rPr lang="en-US" sz="2000" b="0" i="0" u="none" strike="noStrike">
                          <a:solidFill>
                            <a:srgbClr val="000000"/>
                          </a:solidFill>
                          <a:effectLst/>
                          <a:latin typeface="Times New Roman" panose="02020603050405020304" pitchFamily="18" charset="0"/>
                          <a:ea typeface="楷体" panose="02010609060101010101" pitchFamily="49" charset="-122"/>
                        </a:rPr>
                        <a:t>Type * Angle * Gender</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5</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207115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41423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0.276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0.926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0.078</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r>
              <a:tr h="190500">
                <a:tc>
                  <a:txBody>
                    <a:bodyPr/>
                    <a:lstStyle/>
                    <a:p>
                      <a:pPr algn="l" fontAlgn="ctr"/>
                      <a:r>
                        <a:rPr lang="en-US" sz="2000" b="0" i="0" u="none" strike="noStrike">
                          <a:solidFill>
                            <a:srgbClr val="000000"/>
                          </a:solidFill>
                          <a:effectLst/>
                          <a:latin typeface="Times New Roman" panose="02020603050405020304" pitchFamily="18" charset="0"/>
                          <a:ea typeface="楷体" panose="02010609060101010101" pitchFamily="49" charset="-122"/>
                        </a:rPr>
                        <a:t>Error</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187</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30664600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c>
                  <a:txBody>
                    <a:bodyPr/>
                    <a:lstStyle/>
                    <a:p>
                      <a:pPr algn="ctr" fontAlgn="ct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a:noFill/>
                    </a:lnB>
                    <a:noFill/>
                  </a:tcPr>
                </a:tc>
              </a:tr>
              <a:tr h="200025">
                <a:tc>
                  <a:txBody>
                    <a:bodyPr/>
                    <a:lstStyle/>
                    <a:p>
                      <a:pPr algn="l" fontAlgn="ctr"/>
                      <a:r>
                        <a:rPr lang="en-US" sz="2000" b="0" i="0" u="none" strike="noStrike">
                          <a:solidFill>
                            <a:srgbClr val="000000"/>
                          </a:solidFill>
                          <a:effectLst/>
                          <a:latin typeface="Times New Roman" panose="02020603050405020304" pitchFamily="18" charset="0"/>
                          <a:ea typeface="楷体" panose="02010609060101010101" pitchFamily="49" charset="-122"/>
                        </a:rPr>
                        <a:t>Total</a:t>
                      </a:r>
                      <a:endParaRPr 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227</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altLang="zh-CN" sz="2000" b="0" i="0" u="none" strike="noStrike">
                          <a:solidFill>
                            <a:srgbClr val="000000"/>
                          </a:solidFill>
                          <a:effectLst/>
                          <a:latin typeface="Times New Roman" panose="02020603050405020304" pitchFamily="18" charset="0"/>
                          <a:ea typeface="楷体" panose="02010609060101010101" pitchFamily="49" charset="-122"/>
                        </a:rPr>
                        <a:t>76765300 </a:t>
                      </a:r>
                      <a:endParaRPr lang="en-US" altLang="zh-CN"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zh-CN" altLang="en-US" sz="2000" b="0" i="0" u="none" strike="noStrike">
                          <a:solidFill>
                            <a:srgbClr val="000000"/>
                          </a:solidFill>
                          <a:effectLst/>
                          <a:latin typeface="Times New Roman" panose="02020603050405020304" pitchFamily="18" charset="0"/>
                          <a:ea typeface="楷体" panose="02010609060101010101" pitchFamily="49" charset="-122"/>
                        </a:rPr>
                        <a:t>　</a:t>
                      </a: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zh-CN" altLang="en-US" sz="2000" b="0" i="0" u="none" strike="noStrike">
                          <a:solidFill>
                            <a:srgbClr val="000000"/>
                          </a:solidFill>
                          <a:effectLst/>
                          <a:latin typeface="Times New Roman" panose="02020603050405020304" pitchFamily="18" charset="0"/>
                          <a:ea typeface="楷体" panose="02010609060101010101" pitchFamily="49" charset="-122"/>
                        </a:rPr>
                        <a:t>　</a:t>
                      </a: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zh-CN" altLang="en-US" sz="2000" b="0" i="0" u="none" strike="noStrike">
                          <a:solidFill>
                            <a:srgbClr val="000000"/>
                          </a:solidFill>
                          <a:effectLst/>
                          <a:latin typeface="Times New Roman" panose="02020603050405020304" pitchFamily="18" charset="0"/>
                          <a:ea typeface="楷体" panose="02010609060101010101" pitchFamily="49" charset="-122"/>
                        </a:rPr>
                        <a:t>　</a:t>
                      </a:r>
                      <a:endParaRPr lang="zh-CN" altLang="en-US" sz="2000" b="0" i="0" u="none" strike="noStrike">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zh-CN" altLang="en-US" sz="2000" b="0" i="0" u="none" strike="noStrike" dirty="0">
                          <a:solidFill>
                            <a:srgbClr val="000000"/>
                          </a:solidFill>
                          <a:effectLst/>
                          <a:latin typeface="Times New Roman" panose="02020603050405020304" pitchFamily="18" charset="0"/>
                          <a:ea typeface="楷体" panose="02010609060101010101" pitchFamily="49" charset="-122"/>
                        </a:rPr>
                        <a:t>　</a:t>
                      </a:r>
                      <a:endParaRPr lang="zh-CN" altLang="en-US" sz="2000" b="0" i="0" u="none" strike="noStrike" dirty="0">
                        <a:solidFill>
                          <a:srgbClr val="000000"/>
                        </a:solidFill>
                        <a:effectLst/>
                        <a:latin typeface="Times New Roman" panose="02020603050405020304" pitchFamily="18" charset="0"/>
                        <a:ea typeface="楷体" panose="02010609060101010101" pitchFamily="49" charset="-122"/>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a:srcRect t="9790" r="3022" b="5541"/>
          <a:stretch>
            <a:fillRect/>
          </a:stretch>
        </p:blipFill>
        <p:spPr>
          <a:xfrm>
            <a:off x="1713733" y="1333911"/>
            <a:ext cx="8764533" cy="5347284"/>
          </a:xfrm>
          <a:prstGeom prst="rect">
            <a:avLst/>
          </a:prstGeom>
        </p:spPr>
      </p:pic>
      <p:grpSp>
        <p:nvGrpSpPr>
          <p:cNvPr id="18" name="组合 17"/>
          <p:cNvGrpSpPr/>
          <p:nvPr/>
        </p:nvGrpSpPr>
        <p:grpSpPr>
          <a:xfrm>
            <a:off x="3336140" y="4153609"/>
            <a:ext cx="3864952" cy="1190374"/>
            <a:chOff x="8491998" y="12989990"/>
            <a:chExt cx="2495550" cy="4094276"/>
          </a:xfrm>
        </p:grpSpPr>
        <p:cxnSp>
          <p:nvCxnSpPr>
            <p:cNvPr id="28" name="直接连接符 27"/>
            <p:cNvCxnSpPr/>
            <p:nvPr/>
          </p:nvCxnSpPr>
          <p:spPr>
            <a:xfrm flipH="1" flipV="1">
              <a:off x="10987548" y="12989990"/>
              <a:ext cx="0" cy="4094276"/>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9" name="直接连接符 28"/>
            <p:cNvCxnSpPr/>
            <p:nvPr/>
          </p:nvCxnSpPr>
          <p:spPr>
            <a:xfrm rot="10800000">
              <a:off x="8491998" y="17084265"/>
              <a:ext cx="2495550" cy="0"/>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0" name="直接连接符 29"/>
            <p:cNvCxnSpPr/>
            <p:nvPr/>
          </p:nvCxnSpPr>
          <p:spPr>
            <a:xfrm rot="10800000">
              <a:off x="8555498" y="15188790"/>
              <a:ext cx="0" cy="1895475"/>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
        <p:nvSpPr>
          <p:cNvPr id="19" name="文本框 18"/>
          <p:cNvSpPr txBox="1"/>
          <p:nvPr/>
        </p:nvSpPr>
        <p:spPr>
          <a:xfrm rot="10800000">
            <a:off x="5056891" y="5296392"/>
            <a:ext cx="631249" cy="248658"/>
          </a:xfrm>
          <a:prstGeom prst="rect">
            <a:avLst/>
          </a:prstGeom>
          <a:noFill/>
        </p:spPr>
        <p:txBody>
          <a:bodyPr wrap="square" rtlCol="0">
            <a:spAutoFit/>
          </a:bodyPr>
          <a:lstStyle/>
          <a:p>
            <a:pPr algn="ctr"/>
            <a:r>
              <a:rPr lang="en-US" altLang="zh-CN" sz="1015" dirty="0">
                <a:latin typeface="Times New Roman" panose="02020603050405020304" pitchFamily="18" charset="0"/>
                <a:cs typeface="Times New Roman" panose="02020603050405020304" pitchFamily="18" charset="0"/>
              </a:rPr>
              <a:t>***</a:t>
            </a:r>
            <a:endParaRPr lang="zh-CN" altLang="en-US" sz="1015" dirty="0">
              <a:latin typeface="Times New Roman" panose="02020603050405020304" pitchFamily="18" charset="0"/>
              <a:cs typeface="Times New Roman" panose="02020603050405020304" pitchFamily="18" charset="0"/>
            </a:endParaRPr>
          </a:p>
        </p:txBody>
      </p:sp>
      <p:sp>
        <p:nvSpPr>
          <p:cNvPr id="20" name="文本框 19"/>
          <p:cNvSpPr txBox="1"/>
          <p:nvPr/>
        </p:nvSpPr>
        <p:spPr>
          <a:xfrm rot="10800000">
            <a:off x="3408793" y="4359220"/>
            <a:ext cx="631250" cy="294483"/>
          </a:xfrm>
          <a:prstGeom prst="rect">
            <a:avLst/>
          </a:prstGeom>
          <a:noFill/>
        </p:spPr>
        <p:txBody>
          <a:bodyPr wrap="square" rtlCol="0">
            <a:spAutoFit/>
          </a:bodyPr>
          <a:lstStyle/>
          <a:p>
            <a:pPr algn="ctr"/>
            <a:r>
              <a:rPr lang="en-US" altLang="zh-CN" sz="1715" dirty="0">
                <a:latin typeface="Times New Roman" panose="02020603050405020304" pitchFamily="18" charset="0"/>
                <a:cs typeface="Times New Roman" panose="02020603050405020304" pitchFamily="18" charset="0"/>
              </a:rPr>
              <a:t>**</a:t>
            </a:r>
            <a:endParaRPr lang="zh-CN" altLang="en-US" sz="1715" dirty="0">
              <a:latin typeface="Times New Roman" panose="02020603050405020304" pitchFamily="18" charset="0"/>
              <a:cs typeface="Times New Roman" panose="02020603050405020304" pitchFamily="18" charset="0"/>
            </a:endParaRPr>
          </a:p>
        </p:txBody>
      </p:sp>
      <p:sp>
        <p:nvSpPr>
          <p:cNvPr id="21" name="文本框 20"/>
          <p:cNvSpPr txBox="1"/>
          <p:nvPr/>
        </p:nvSpPr>
        <p:spPr>
          <a:xfrm rot="10800000">
            <a:off x="2686940" y="4359220"/>
            <a:ext cx="631250" cy="294483"/>
          </a:xfrm>
          <a:prstGeom prst="rect">
            <a:avLst/>
          </a:prstGeom>
          <a:noFill/>
        </p:spPr>
        <p:txBody>
          <a:bodyPr wrap="square" rtlCol="0">
            <a:spAutoFit/>
          </a:bodyPr>
          <a:lstStyle/>
          <a:p>
            <a:pPr algn="ctr"/>
            <a:r>
              <a:rPr lang="en-US" altLang="zh-CN" sz="1715" dirty="0">
                <a:latin typeface="Times New Roman" panose="02020603050405020304" pitchFamily="18" charset="0"/>
                <a:cs typeface="Times New Roman" panose="02020603050405020304" pitchFamily="18" charset="0"/>
              </a:rPr>
              <a:t>**</a:t>
            </a:r>
            <a:endParaRPr lang="zh-CN" altLang="en-US" sz="1715" dirty="0">
              <a:latin typeface="Times New Roman" panose="02020603050405020304" pitchFamily="18" charset="0"/>
              <a:cs typeface="Times New Roman" panose="02020603050405020304" pitchFamily="18" charset="0"/>
            </a:endParaRPr>
          </a:p>
        </p:txBody>
      </p:sp>
      <p:sp>
        <p:nvSpPr>
          <p:cNvPr id="22" name="文本框 21"/>
          <p:cNvSpPr txBox="1"/>
          <p:nvPr/>
        </p:nvSpPr>
        <p:spPr>
          <a:xfrm rot="10800000">
            <a:off x="6195635" y="3964650"/>
            <a:ext cx="631250" cy="294483"/>
          </a:xfrm>
          <a:prstGeom prst="rect">
            <a:avLst/>
          </a:prstGeom>
          <a:noFill/>
        </p:spPr>
        <p:txBody>
          <a:bodyPr wrap="square" rtlCol="0">
            <a:spAutoFit/>
          </a:bodyPr>
          <a:lstStyle/>
          <a:p>
            <a:pPr algn="ctr"/>
            <a:r>
              <a:rPr lang="en-US" altLang="zh-CN" sz="1715" dirty="0">
                <a:latin typeface="Times New Roman" panose="02020603050405020304" pitchFamily="18" charset="0"/>
                <a:cs typeface="Times New Roman" panose="02020603050405020304" pitchFamily="18" charset="0"/>
              </a:rPr>
              <a:t>**</a:t>
            </a:r>
            <a:endParaRPr lang="zh-CN" altLang="en-US" sz="1715" dirty="0">
              <a:latin typeface="Times New Roman" panose="02020603050405020304" pitchFamily="18" charset="0"/>
              <a:cs typeface="Times New Roman" panose="02020603050405020304" pitchFamily="18" charset="0"/>
            </a:endParaRPr>
          </a:p>
        </p:txBody>
      </p:sp>
      <p:sp>
        <p:nvSpPr>
          <p:cNvPr id="23" name="文本框 22"/>
          <p:cNvSpPr txBox="1"/>
          <p:nvPr/>
        </p:nvSpPr>
        <p:spPr>
          <a:xfrm rot="10800000">
            <a:off x="8147815" y="3385318"/>
            <a:ext cx="631250" cy="294483"/>
          </a:xfrm>
          <a:prstGeom prst="rect">
            <a:avLst/>
          </a:prstGeom>
          <a:noFill/>
        </p:spPr>
        <p:txBody>
          <a:bodyPr wrap="square" rtlCol="0">
            <a:spAutoFit/>
          </a:bodyPr>
          <a:lstStyle/>
          <a:p>
            <a:pPr algn="ctr"/>
            <a:r>
              <a:rPr lang="en-US" altLang="zh-CN" sz="1715" dirty="0">
                <a:latin typeface="Times New Roman" panose="02020603050405020304" pitchFamily="18" charset="0"/>
                <a:cs typeface="Times New Roman" panose="02020603050405020304" pitchFamily="18" charset="0"/>
              </a:rPr>
              <a:t>***</a:t>
            </a:r>
            <a:endParaRPr lang="zh-CN" altLang="en-US" sz="1715" dirty="0">
              <a:latin typeface="Times New Roman" panose="02020603050405020304" pitchFamily="18" charset="0"/>
              <a:cs typeface="Times New Roman" panose="02020603050405020304" pitchFamily="18" charset="0"/>
            </a:endParaRPr>
          </a:p>
        </p:txBody>
      </p:sp>
      <p:sp>
        <p:nvSpPr>
          <p:cNvPr id="24" name="文本框 23"/>
          <p:cNvSpPr txBox="1"/>
          <p:nvPr/>
        </p:nvSpPr>
        <p:spPr>
          <a:xfrm rot="10800000">
            <a:off x="4363452" y="3506485"/>
            <a:ext cx="631250" cy="294483"/>
          </a:xfrm>
          <a:prstGeom prst="rect">
            <a:avLst/>
          </a:prstGeom>
          <a:noFill/>
        </p:spPr>
        <p:txBody>
          <a:bodyPr wrap="square" rtlCol="0">
            <a:spAutoFit/>
          </a:bodyPr>
          <a:lstStyle/>
          <a:p>
            <a:pPr algn="ctr"/>
            <a:r>
              <a:rPr lang="en-US" altLang="zh-CN" sz="1715" dirty="0">
                <a:latin typeface="Times New Roman" panose="02020603050405020304" pitchFamily="18" charset="0"/>
                <a:cs typeface="Times New Roman" panose="02020603050405020304" pitchFamily="18" charset="0"/>
              </a:rPr>
              <a:t>***</a:t>
            </a:r>
            <a:endParaRPr lang="zh-CN" altLang="en-US" sz="1715" dirty="0">
              <a:latin typeface="Times New Roman" panose="02020603050405020304" pitchFamily="18" charset="0"/>
              <a:cs typeface="Times New Roman" panose="02020603050405020304" pitchFamily="18" charset="0"/>
            </a:endParaRPr>
          </a:p>
        </p:txBody>
      </p:sp>
      <p:sp>
        <p:nvSpPr>
          <p:cNvPr id="25" name="文本框 24"/>
          <p:cNvSpPr txBox="1"/>
          <p:nvPr/>
        </p:nvSpPr>
        <p:spPr>
          <a:xfrm rot="10800000">
            <a:off x="3946050" y="4016513"/>
            <a:ext cx="631250" cy="294483"/>
          </a:xfrm>
          <a:prstGeom prst="rect">
            <a:avLst/>
          </a:prstGeom>
          <a:noFill/>
        </p:spPr>
        <p:txBody>
          <a:bodyPr wrap="square" rtlCol="0">
            <a:spAutoFit/>
          </a:bodyPr>
          <a:lstStyle/>
          <a:p>
            <a:pPr algn="ctr"/>
            <a:r>
              <a:rPr lang="en-US" altLang="zh-CN" sz="1715" dirty="0">
                <a:latin typeface="Times New Roman" panose="02020603050405020304" pitchFamily="18" charset="0"/>
                <a:cs typeface="Times New Roman" panose="02020603050405020304" pitchFamily="18" charset="0"/>
              </a:rPr>
              <a:t>*</a:t>
            </a:r>
            <a:endParaRPr lang="zh-CN" altLang="en-US" sz="1715" dirty="0">
              <a:latin typeface="Times New Roman" panose="02020603050405020304" pitchFamily="18" charset="0"/>
              <a:cs typeface="Times New Roman" panose="02020603050405020304" pitchFamily="18" charset="0"/>
            </a:endParaRPr>
          </a:p>
        </p:txBody>
      </p:sp>
      <p:sp>
        <p:nvSpPr>
          <p:cNvPr id="26" name="文本框 25"/>
          <p:cNvSpPr txBox="1"/>
          <p:nvPr/>
        </p:nvSpPr>
        <p:spPr>
          <a:xfrm rot="10800000">
            <a:off x="5155237" y="4766816"/>
            <a:ext cx="631250" cy="294483"/>
          </a:xfrm>
          <a:prstGeom prst="rect">
            <a:avLst/>
          </a:prstGeom>
          <a:noFill/>
        </p:spPr>
        <p:txBody>
          <a:bodyPr wrap="square" rtlCol="0">
            <a:spAutoFit/>
          </a:bodyPr>
          <a:lstStyle/>
          <a:p>
            <a:pPr algn="ctr"/>
            <a:r>
              <a:rPr lang="en-US" altLang="zh-CN" sz="1715" dirty="0">
                <a:latin typeface="Times New Roman" panose="02020603050405020304" pitchFamily="18" charset="0"/>
                <a:cs typeface="Times New Roman" panose="02020603050405020304" pitchFamily="18" charset="0"/>
              </a:rPr>
              <a:t>***</a:t>
            </a:r>
            <a:endParaRPr lang="zh-CN" altLang="en-US" sz="1715" dirty="0">
              <a:latin typeface="Times New Roman" panose="02020603050405020304" pitchFamily="18" charset="0"/>
              <a:cs typeface="Times New Roman" panose="02020603050405020304" pitchFamily="18" charset="0"/>
            </a:endParaRPr>
          </a:p>
        </p:txBody>
      </p:sp>
      <p:sp>
        <p:nvSpPr>
          <p:cNvPr id="27" name="文本框 26"/>
          <p:cNvSpPr txBox="1"/>
          <p:nvPr/>
        </p:nvSpPr>
        <p:spPr>
          <a:xfrm rot="10800000">
            <a:off x="8921844" y="4645649"/>
            <a:ext cx="631250" cy="294483"/>
          </a:xfrm>
          <a:prstGeom prst="rect">
            <a:avLst/>
          </a:prstGeom>
          <a:noFill/>
        </p:spPr>
        <p:txBody>
          <a:bodyPr wrap="square" rtlCol="0">
            <a:spAutoFit/>
          </a:bodyPr>
          <a:lstStyle/>
          <a:p>
            <a:pPr algn="ctr"/>
            <a:r>
              <a:rPr lang="en-US" altLang="zh-CN" sz="1715" dirty="0">
                <a:latin typeface="Times New Roman" panose="02020603050405020304" pitchFamily="18" charset="0"/>
                <a:cs typeface="Times New Roman" panose="02020603050405020304" pitchFamily="18" charset="0"/>
              </a:rPr>
              <a:t>***</a:t>
            </a:r>
            <a:endParaRPr lang="zh-CN" altLang="en-US" sz="1715"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0"/>
                                        <p:tgtEl>
                                          <p:spTgt spid="26"/>
                                        </p:tgtEl>
                                      </p:cBhvr>
                                    </p:animEffect>
                                    <p:anim calcmode="lin" valueType="num">
                                      <p:cBhvr>
                                        <p:cTn id="60" dur="1000" fill="hold"/>
                                        <p:tgtEl>
                                          <p:spTgt spid="26"/>
                                        </p:tgtEl>
                                        <p:attrNameLst>
                                          <p:attrName>ppt_x</p:attrName>
                                        </p:attrNameLst>
                                      </p:cBhvr>
                                      <p:tavLst>
                                        <p:tav tm="0">
                                          <p:val>
                                            <p:strVal val="#ppt_x"/>
                                          </p:val>
                                        </p:tav>
                                        <p:tav tm="100000">
                                          <p:val>
                                            <p:strVal val="#ppt_x"/>
                                          </p:val>
                                        </p:tav>
                                      </p:tavLst>
                                    </p:anim>
                                    <p:anim calcmode="lin" valueType="num">
                                      <p:cBhvr>
                                        <p:cTn id="6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3323371" y="2068437"/>
          <a:ext cx="7680960" cy="40738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1953535" y="1377010"/>
            <a:ext cx="1608083"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Conclusions:</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09019" y="1335617"/>
            <a:ext cx="125730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For angle:</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2069025" y="2595966"/>
            <a:ext cx="9503454" cy="2585323"/>
          </a:xfrm>
          <a:prstGeom prst="rect">
            <a:avLst/>
          </a:prstGeom>
          <a:noFill/>
        </p:spPr>
        <p:txBody>
          <a:bodyPr wrap="square" rtlCol="0">
            <a:spAutoFit/>
          </a:bodyPr>
          <a:lstStyle/>
          <a:p>
            <a:pPr algn="l">
              <a:buFont typeface="+mj-lt"/>
              <a:buAutoNum type="arabicPeriod"/>
            </a:pPr>
            <a:r>
              <a:rPr lang="en-US" altLang="zh-CN" b="0" i="0" dirty="0">
                <a:solidFill>
                  <a:srgbClr val="0D0D0D"/>
                </a:solidFill>
                <a:effectLst/>
                <a:highlight>
                  <a:srgbClr val="FFFFFF"/>
                </a:highlight>
                <a:latin typeface="Times New Roman" panose="02020603050405020304" pitchFamily="18" charset="0"/>
                <a:cs typeface="Times New Roman" panose="02020603050405020304" pitchFamily="18" charset="0"/>
              </a:rPr>
              <a:t>Our study largely corroborates the conclusions of previous research: an increase in angle leads to an increase in reaction time, and the angle is a key factor affecting performance in mental rotation tasks. The impact of rotation angle is likely related to the intrinsic nature of the recognition task (recognizing rotated objects requires mental transformation). (Cooper and Shepard, 1973; Shepard &amp; Metzler, 1971)</a:t>
            </a:r>
            <a:endParaRPr lang="en-US" altLang="zh-C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endParaRPr lang="en-US" altLang="zh-C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altLang="zh-CN" b="0" i="0" dirty="0">
                <a:solidFill>
                  <a:srgbClr val="0D0D0D"/>
                </a:solidFill>
                <a:effectLst/>
                <a:highlight>
                  <a:srgbClr val="FFFFFF"/>
                </a:highlight>
                <a:latin typeface="Times New Roman" panose="02020603050405020304" pitchFamily="18" charset="0"/>
                <a:cs typeface="Times New Roman" panose="02020603050405020304" pitchFamily="18" charset="0"/>
              </a:rPr>
              <a:t>The cognitive processing workload required at each angle varies; the cognitive system may employ different strategies when handling rotational information.</a:t>
            </a:r>
            <a:endParaRPr lang="en-US" altLang="zh-CN"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zh-CN" altLang="en-US" dirty="0"/>
          </a:p>
        </p:txBody>
      </p:sp>
      <p:pic>
        <p:nvPicPr>
          <p:cNvPr id="8" name="图片 7"/>
          <p:cNvPicPr>
            <a:picLocks noChangeAspect="1"/>
          </p:cNvPicPr>
          <p:nvPr/>
        </p:nvPicPr>
        <p:blipFill>
          <a:blip r:embed="rId1"/>
          <a:stretch>
            <a:fillRect/>
          </a:stretch>
        </p:blipFill>
        <p:spPr>
          <a:xfrm rot="20279859">
            <a:off x="10046866" y="4571115"/>
            <a:ext cx="2066837" cy="20668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0527" y="1299078"/>
            <a:ext cx="22828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For type:</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文本框 5"/>
          <p:cNvSpPr txBox="1"/>
          <p:nvPr/>
        </p:nvSpPr>
        <p:spPr>
          <a:xfrm>
            <a:off x="1755742" y="2224290"/>
            <a:ext cx="10094662" cy="412420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600" b="0" i="0" u="none" strike="noStrike" kern="1200" cap="none" spc="0" normalizeH="0" baseline="0" noProof="0" dirty="0">
                <a:ln>
                  <a:noFill/>
                </a:ln>
                <a:solidFill>
                  <a:srgbClr val="FF0000"/>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The difference in reaction times</a:t>
            </a:r>
            <a:r>
              <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between rotating faces and letters indicates that different types of stimuli require different cognitive resources. As expected, rotating faces takes longer than letters, likely due to the more complex cognitive mechanisms involved in face recognition.</a:t>
            </a:r>
            <a:endPar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600" b="0" i="0" u="none" strike="noStrike" kern="1200" cap="none" spc="0" normalizeH="0" baseline="0" noProof="0" dirty="0">
                <a:ln>
                  <a:noFill/>
                </a:ln>
                <a:solidFill>
                  <a:srgbClr val="FF0000"/>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Face recognition is a highly complex process</a:t>
            </a:r>
            <a:r>
              <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Although our mental rotation tasks do not involve the specific processing of facial recognition, letters are shapes with which we are more familiar and more regular. </a:t>
            </a:r>
            <a:r>
              <a:rPr kumimoji="0" lang="en-US" altLang="zh-CN" sz="1600" b="0" i="0" u="none" strike="noStrike" kern="1200" cap="none" spc="0" normalizeH="0" baseline="0" noProof="0" dirty="0">
                <a:ln>
                  <a:noFill/>
                </a:ln>
                <a:solidFill>
                  <a:srgbClr val="FF0000"/>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Faces, on the other hand, contain many more elements</a:t>
            </a:r>
            <a:r>
              <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(Bruce &amp; Young, 1986), thus necessitating longer mental processing times.</a:t>
            </a:r>
            <a:endPar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Additionally, </a:t>
            </a:r>
            <a:r>
              <a:rPr kumimoji="0" lang="en-US" altLang="zh-CN" sz="1600" b="0" i="0" u="none" strike="noStrike" kern="1200" cap="none" spc="0" normalizeH="0" baseline="0" noProof="0" dirty="0">
                <a:ln>
                  <a:noFill/>
                </a:ln>
                <a:solidFill>
                  <a:srgbClr val="FF0000"/>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we believe that the neural circuits and brain areas involved in the mental rotation of faces and letters are distinct.</a:t>
            </a:r>
            <a:r>
              <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The core processing mechanisms for faces are primarily located in the occipital and temporal lobes. Imaging studies of mental rotation tasks consistently show activation in the posterior parietal cortex (extending downward to the superior occipital areas) (Zacks, 2008). A 2020 study noted that the rotation of faces elicited a </a:t>
            </a:r>
            <a:r>
              <a:rPr kumimoji="0" lang="en-US" altLang="zh-CN" sz="1600" b="0" i="0" u="none" strike="noStrike" kern="1200" cap="none" spc="0" normalizeH="0" baseline="0" noProof="0" dirty="0">
                <a:ln>
                  <a:noFill/>
                </a:ln>
                <a:solidFill>
                  <a:srgbClr val="FF0000"/>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stronger N170 component</a:t>
            </a:r>
            <a:r>
              <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(Tanaka, 2020), which is closely associated with the initial processing of faces by the visual system.</a:t>
            </a:r>
            <a:endPar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In another study comparing the mental rotation of faces versus letters, no significant behavioral differences were found, which is </a:t>
            </a:r>
            <a:r>
              <a:rPr kumimoji="0" lang="en-US" altLang="zh-CN" sz="1600" b="0" i="0" u="none" strike="noStrike" kern="1200" cap="none" spc="0" normalizeH="0" baseline="0" noProof="0" dirty="0">
                <a:ln>
                  <a:noFill/>
                </a:ln>
                <a:solidFill>
                  <a:srgbClr val="FF0000"/>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inconsistent with our results </a:t>
            </a:r>
            <a:r>
              <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(Tanaka, 2020).</a:t>
            </a:r>
            <a:endParaRPr kumimoji="0" lang="en-US" altLang="zh-CN" sz="16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8" name="图片 7" descr="图标&#10;&#10;描述已自动生成"/>
          <p:cNvPicPr>
            <a:picLocks noChangeAspect="1"/>
          </p:cNvPicPr>
          <p:nvPr/>
        </p:nvPicPr>
        <p:blipFill>
          <a:blip r:embed="rId1"/>
          <a:stretch>
            <a:fillRect/>
          </a:stretch>
        </p:blipFill>
        <p:spPr>
          <a:xfrm>
            <a:off x="9519308" y="1097948"/>
            <a:ext cx="1101506" cy="1023094"/>
          </a:xfrm>
          <a:prstGeom prst="rect">
            <a:avLst/>
          </a:prstGeom>
        </p:spPr>
      </p:pic>
      <p:pic>
        <p:nvPicPr>
          <p:cNvPr id="9" name="图片 8"/>
          <p:cNvPicPr>
            <a:picLocks noChangeAspect="1"/>
          </p:cNvPicPr>
          <p:nvPr/>
        </p:nvPicPr>
        <p:blipFill>
          <a:blip r:embed="rId2"/>
          <a:stretch>
            <a:fillRect/>
          </a:stretch>
        </p:blipFill>
        <p:spPr>
          <a:xfrm>
            <a:off x="10620814" y="994700"/>
            <a:ext cx="1229590" cy="12295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04301" y="1417739"/>
            <a:ext cx="13422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WHY?</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3" name="图片 2" descr="图表, 折线图&#10;&#10;描述已自动生成"/>
          <p:cNvPicPr>
            <a:picLocks noChangeAspect="1"/>
          </p:cNvPicPr>
          <p:nvPr/>
        </p:nvPicPr>
        <p:blipFill>
          <a:blip r:embed="rId1"/>
          <a:stretch>
            <a:fillRect/>
          </a:stretch>
        </p:blipFill>
        <p:spPr>
          <a:xfrm>
            <a:off x="2639736" y="1842979"/>
            <a:ext cx="8274341" cy="5015021"/>
          </a:xfrm>
          <a:prstGeom prst="rect">
            <a:avLst/>
          </a:prstGeom>
        </p:spPr>
      </p:pic>
      <p:sp>
        <p:nvSpPr>
          <p:cNvPr id="6" name="文本框 5"/>
          <p:cNvSpPr txBox="1"/>
          <p:nvPr/>
        </p:nvSpPr>
        <p:spPr>
          <a:xfrm>
            <a:off x="3311234" y="2981596"/>
            <a:ext cx="7357145"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0000"/>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Why is there a significant drop in reaction time at the 300-degree level?</a:t>
            </a:r>
            <a:endPar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 name="矩形 8"/>
          <p:cNvSpPr/>
          <p:nvPr/>
        </p:nvSpPr>
        <p:spPr>
          <a:xfrm>
            <a:off x="5703118" y="4240290"/>
            <a:ext cx="1073789" cy="148485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highlight>
                <a:srgbClr val="FFFF00"/>
              </a:highlight>
              <a:uLnTx/>
              <a:uFillTx/>
              <a:latin typeface="等线" panose="02010600030101010101" charset="-122"/>
              <a:ea typeface="等线" panose="02010600030101010101" charset="-122"/>
              <a:cs typeface="+mn-cs"/>
            </a:endParaRPr>
          </a:p>
        </p:txBody>
      </p:sp>
      <p:sp>
        <p:nvSpPr>
          <p:cNvPr id="5" name="矩形 4"/>
          <p:cNvSpPr/>
          <p:nvPr/>
        </p:nvSpPr>
        <p:spPr>
          <a:xfrm>
            <a:off x="9015368" y="4240290"/>
            <a:ext cx="1073789" cy="148485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04301" y="1417739"/>
            <a:ext cx="13422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WHY?</a:t>
            </a:r>
            <a:endPar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2" name="图片 1" descr="图片包含 图示&#10;&#10;描述已自动生成"/>
          <p:cNvPicPr>
            <a:picLocks noChangeAspect="1"/>
          </p:cNvPicPr>
          <p:nvPr/>
        </p:nvPicPr>
        <p:blipFill>
          <a:blip r:embed="rId1"/>
          <a:stretch>
            <a:fillRect/>
          </a:stretch>
        </p:blipFill>
        <p:spPr>
          <a:xfrm>
            <a:off x="9218959" y="1400983"/>
            <a:ext cx="1082088" cy="1124169"/>
          </a:xfrm>
          <a:prstGeom prst="rect">
            <a:avLst/>
          </a:prstGeom>
        </p:spPr>
      </p:pic>
      <p:pic>
        <p:nvPicPr>
          <p:cNvPr id="3" name="图片 2" descr="图片包含 图示&#10;&#10;描述已自动生成"/>
          <p:cNvPicPr>
            <a:picLocks noChangeAspect="1"/>
          </p:cNvPicPr>
          <p:nvPr/>
        </p:nvPicPr>
        <p:blipFill>
          <a:blip r:embed="rId2"/>
          <a:stretch>
            <a:fillRect/>
          </a:stretch>
        </p:blipFill>
        <p:spPr>
          <a:xfrm>
            <a:off x="10620883" y="1359016"/>
            <a:ext cx="1100627" cy="1124170"/>
          </a:xfrm>
          <a:prstGeom prst="rect">
            <a:avLst/>
          </a:prstGeom>
        </p:spPr>
      </p:pic>
      <p:pic>
        <p:nvPicPr>
          <p:cNvPr id="5" name="图片 4" descr="图示&#10;&#10;中度可信度描述已自动生成"/>
          <p:cNvPicPr>
            <a:picLocks noChangeAspect="1"/>
          </p:cNvPicPr>
          <p:nvPr/>
        </p:nvPicPr>
        <p:blipFill>
          <a:blip r:embed="rId3"/>
          <a:stretch>
            <a:fillRect/>
          </a:stretch>
        </p:blipFill>
        <p:spPr>
          <a:xfrm>
            <a:off x="9190183" y="2735377"/>
            <a:ext cx="1226235" cy="1182663"/>
          </a:xfrm>
          <a:prstGeom prst="rect">
            <a:avLst/>
          </a:prstGeom>
        </p:spPr>
      </p:pic>
      <p:pic>
        <p:nvPicPr>
          <p:cNvPr id="6" name="图片 5" descr="图片包含 图示&#10;&#10;描述已自动生成"/>
          <p:cNvPicPr>
            <a:picLocks noChangeAspect="1"/>
          </p:cNvPicPr>
          <p:nvPr/>
        </p:nvPicPr>
        <p:blipFill>
          <a:blip r:embed="rId4"/>
          <a:stretch>
            <a:fillRect/>
          </a:stretch>
        </p:blipFill>
        <p:spPr>
          <a:xfrm>
            <a:off x="10661808" y="2735377"/>
            <a:ext cx="1018778" cy="1124169"/>
          </a:xfrm>
          <a:prstGeom prst="rect">
            <a:avLst/>
          </a:prstGeom>
        </p:spPr>
      </p:pic>
      <p:sp>
        <p:nvSpPr>
          <p:cNvPr id="8" name="文本框 7"/>
          <p:cNvSpPr txBox="1"/>
          <p:nvPr/>
        </p:nvSpPr>
        <p:spPr>
          <a:xfrm>
            <a:off x="1775582" y="2209880"/>
            <a:ext cx="7172587" cy="313932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Principle of the Shortest Path:</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800100" marR="0" lvl="1" indent="-342900" algn="just" defTabSz="914400" rtl="0" eaLnBrk="1" fontAlgn="auto" latinLnBrk="0" hangingPunct="1">
              <a:lnSpc>
                <a:spcPct val="100000"/>
              </a:lnSpc>
              <a:spcBef>
                <a:spcPts val="0"/>
              </a:spcBef>
              <a:spcAft>
                <a:spcPts val="0"/>
              </a:spcAft>
              <a:buClrTx/>
              <a:buSzTx/>
              <a:buFont typeface="+mj-lt"/>
              <a:buAutoNum type="alphaLcParenR"/>
              <a:defRPr/>
            </a:pP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One image is upright, the other is rotated to 300 degrees.</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742950" marR="0" lvl="1" indent="-285750" algn="just" defTabSz="914400" rtl="0" eaLnBrk="1" fontAlgn="auto" latinLnBrk="0" hangingPunct="1">
              <a:lnSpc>
                <a:spcPct val="100000"/>
              </a:lnSpc>
              <a:spcBef>
                <a:spcPts val="0"/>
              </a:spcBef>
              <a:spcAft>
                <a:spcPts val="0"/>
              </a:spcAft>
              <a:buClrTx/>
              <a:buSzTx/>
              <a:buFont typeface="+mj-lt"/>
              <a:buAutoNum type="alphaLcParenR"/>
              <a:defRPr/>
            </a:pP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Only a 60-degree rotation is actually needed for alignment.</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742950" marR="0" lvl="1" indent="-285750" algn="just" defTabSz="914400" rtl="0" eaLnBrk="1" fontAlgn="auto" latinLnBrk="0" hangingPunct="1">
              <a:lnSpc>
                <a:spcPct val="100000"/>
              </a:lnSpc>
              <a:spcBef>
                <a:spcPts val="0"/>
              </a:spcBef>
              <a:spcAft>
                <a:spcPts val="0"/>
              </a:spcAft>
              <a:buClrTx/>
              <a:buSzTx/>
              <a:buFont typeface="+mj-lt"/>
              <a:buAutoNum type="alphaLcParenR"/>
              <a:defRPr/>
            </a:pP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This simplifies the decision process and speeds up the reaction time.</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Comparison with Zero Degree Difference:</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800100" marR="0" lvl="1" indent="-342900" algn="just" defTabSz="914400" rtl="0" eaLnBrk="1" fontAlgn="auto" latinLnBrk="0" hangingPunct="1">
              <a:lnSpc>
                <a:spcPct val="100000"/>
              </a:lnSpc>
              <a:spcBef>
                <a:spcPts val="0"/>
              </a:spcBef>
              <a:spcAft>
                <a:spcPts val="0"/>
              </a:spcAft>
              <a:buClrTx/>
              <a:buSzTx/>
              <a:buFont typeface="+mj-lt"/>
              <a:buAutoNum type="alphaLcParenR"/>
              <a:defRPr/>
            </a:pP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For example: both images are rotated by 60 degrees, lacking an upright reference.</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800100" marR="0" lvl="1" indent="-342900" algn="just" defTabSz="914400" rtl="0" eaLnBrk="1" fontAlgn="auto" latinLnBrk="0" hangingPunct="1">
              <a:lnSpc>
                <a:spcPct val="100000"/>
              </a:lnSpc>
              <a:spcBef>
                <a:spcPts val="0"/>
              </a:spcBef>
              <a:spcAft>
                <a:spcPts val="0"/>
              </a:spcAft>
              <a:buClrTx/>
              <a:buSzTx/>
              <a:buFont typeface="+mj-lt"/>
              <a:buAutoNum type="alphaLcParenR"/>
              <a:defRPr/>
            </a:pP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This increases cognitive load and extends reaction time.</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Upright Reference:</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800100" marR="0" lvl="1" indent="-342900" algn="just" defTabSz="914400" rtl="0" eaLnBrk="1" fontAlgn="auto" latinLnBrk="0" hangingPunct="1">
              <a:lnSpc>
                <a:spcPct val="100000"/>
              </a:lnSpc>
              <a:spcBef>
                <a:spcPts val="0"/>
              </a:spcBef>
              <a:spcAft>
                <a:spcPts val="0"/>
              </a:spcAft>
              <a:buClrTx/>
              <a:buSzTx/>
              <a:buFont typeface="+mj-lt"/>
              <a:buAutoNum type="alphaLcParenR"/>
              <a:defRPr/>
            </a:pP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An upright image provides an intuitive reference, simplifying recognition in high-angle rotations.</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19076" y="1371492"/>
            <a:ext cx="61071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Theoretical Significance and Practical Applications:</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 name="文本框 2"/>
          <p:cNvSpPr txBox="1"/>
          <p:nvPr/>
        </p:nvSpPr>
        <p:spPr>
          <a:xfrm>
            <a:off x="1812022" y="2284432"/>
            <a:ext cx="10108734" cy="36933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Theoretical Significance:</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Unique Findings:</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Previous studies have not shown significant differences between mental rotations of faces and letters. Our study uniquely highlights this discrepancy, enhancing understanding in this area.</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Broadened Scope:</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Traditionally focused on simple shapes, our research incorporates complex stimuli like faces and letters, extending spatial cognition studies. Faces involve intricate socio-emotional processing, explaining their prolonged rotation times.</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Practical Applications:</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Cognitive Rehabilitation:</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a</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Facial Recognition Training:</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Specifically designed for individuals with facial recognition impairments, our programs use gradually increasing rotation angles to enhance facial processing skills.</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b</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ADHD Treatment:</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Our approach helps improve focus and processing speeds in ADHD patients through progressively complex visual tasks.</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5913" y="1425729"/>
            <a:ext cx="2810312"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Limitations:</a:t>
            </a:r>
            <a:endParaRPr kumimoji="0" lang="en-US" altLang="zh-CN" sz="20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mn-cs"/>
            </a:endParaRPr>
          </a:p>
        </p:txBody>
      </p:sp>
      <p:sp>
        <p:nvSpPr>
          <p:cNvPr id="4" name="文本框 3"/>
          <p:cNvSpPr txBox="1"/>
          <p:nvPr/>
        </p:nvSpPr>
        <p:spPr>
          <a:xfrm>
            <a:off x="2147581" y="2656835"/>
            <a:ext cx="9328557" cy="2585323"/>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Data Collection Constraints:</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Due to the setup of experimental facilities and time constraints, we were unable to collect neurophysiological data, such as EEG recordings. This represents a significant limitation of this study.</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Sample Size:</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The relatively small sample size of this study may limit the generalizability of the results.</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Experimental Design:</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The experimental setup may not adequately simulate the object recognition processes that occur in everyday life.</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1365" cy="1156335"/>
          </a:xfrm>
          <a:prstGeom prst="rect">
            <a:avLst/>
          </a:prstGeom>
        </p:spPr>
      </p:pic>
      <p:sp>
        <p:nvSpPr>
          <p:cNvPr id="3" name="文本框 2"/>
          <p:cNvSpPr txBox="1"/>
          <p:nvPr/>
        </p:nvSpPr>
        <p:spPr>
          <a:xfrm>
            <a:off x="265430" y="1238250"/>
            <a:ext cx="1526540" cy="460375"/>
          </a:xfrm>
          <a:prstGeom prst="rect">
            <a:avLst/>
          </a:prstGeom>
          <a:noFill/>
        </p:spPr>
        <p:txBody>
          <a:bodyPr wrap="square" rtlCol="0" anchor="t">
            <a:spAutoFit/>
          </a:bodyPr>
          <a:lstStyle/>
          <a:p>
            <a:r>
              <a:rPr lang="en-US" altLang="zh-CN" sz="2400" b="1" dirty="0">
                <a:latin typeface="Times New Roman" panose="02020603050405020304" pitchFamily="18" charset="0"/>
                <a:cs typeface="Times New Roman" panose="02020603050405020304" pitchFamily="18" charset="0"/>
              </a:rPr>
              <a:t>O</a:t>
            </a:r>
            <a:r>
              <a:rPr lang="zh-CN" altLang="en-US" sz="2400" b="1" dirty="0">
                <a:latin typeface="Times New Roman" panose="02020603050405020304" pitchFamily="18" charset="0"/>
                <a:cs typeface="Times New Roman" panose="02020603050405020304" pitchFamily="18" charset="0"/>
              </a:rPr>
              <a:t>utline</a:t>
            </a:r>
            <a:endParaRPr lang="zh-CN" altLang="en-US" sz="2400" b="1" dirty="0">
              <a:latin typeface="Times New Roman" panose="02020603050405020304" pitchFamily="18" charset="0"/>
              <a:cs typeface="Times New Roman" panose="02020603050405020304" pitchFamily="18" charset="0"/>
            </a:endParaRPr>
          </a:p>
        </p:txBody>
      </p:sp>
      <p:sp>
        <p:nvSpPr>
          <p:cNvPr id="4" name="图片 56" descr="未标题-1"/>
          <p:cNvSpPr/>
          <p:nvPr>
            <p:custDataLst>
              <p:tags r:id="rId2"/>
            </p:custDataLst>
          </p:nvPr>
        </p:nvSpPr>
        <p:spPr>
          <a:xfrm>
            <a:off x="880506" y="2620750"/>
            <a:ext cx="8859397" cy="2300588"/>
          </a:xfrm>
          <a:custGeom>
            <a:avLst/>
            <a:gdLst>
              <a:gd name="connsiteX0" fmla="*/ 0 w 16893"/>
              <a:gd name="connsiteY0" fmla="*/ 2499 h 4386"/>
              <a:gd name="connsiteX1" fmla="*/ 622 w 16893"/>
              <a:gd name="connsiteY1" fmla="*/ 1965 h 4386"/>
              <a:gd name="connsiteX2" fmla="*/ 2358 w 16893"/>
              <a:gd name="connsiteY2" fmla="*/ 1262 h 4386"/>
              <a:gd name="connsiteX3" fmla="*/ 6286 w 16893"/>
              <a:gd name="connsiteY3" fmla="*/ 2564 h 4386"/>
              <a:gd name="connsiteX4" fmla="*/ 6952 w 16893"/>
              <a:gd name="connsiteY4" fmla="*/ 3155 h 4386"/>
              <a:gd name="connsiteX5" fmla="*/ 8609 w 16893"/>
              <a:gd name="connsiteY5" fmla="*/ 4168 h 4386"/>
              <a:gd name="connsiteX6" fmla="*/ 10854 w 16893"/>
              <a:gd name="connsiteY6" fmla="*/ 4318 h 4386"/>
              <a:gd name="connsiteX7" fmla="*/ 14538 w 16893"/>
              <a:gd name="connsiteY7" fmla="*/ 2343 h 4386"/>
              <a:gd name="connsiteX8" fmla="*/ 16476 w 16893"/>
              <a:gd name="connsiteY8" fmla="*/ 417 h 4386"/>
              <a:gd name="connsiteX9" fmla="*/ 16893 w 16893"/>
              <a:gd name="connsiteY9" fmla="*/ 0 h 4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93" h="4387">
                <a:moveTo>
                  <a:pt x="0" y="2499"/>
                </a:moveTo>
                <a:cubicBezTo>
                  <a:pt x="179" y="2304"/>
                  <a:pt x="388" y="2124"/>
                  <a:pt x="622" y="1965"/>
                </a:cubicBezTo>
                <a:cubicBezTo>
                  <a:pt x="1110" y="1625"/>
                  <a:pt x="1703" y="1361"/>
                  <a:pt x="2358" y="1262"/>
                </a:cubicBezTo>
                <a:cubicBezTo>
                  <a:pt x="3886" y="1030"/>
                  <a:pt x="5287" y="1770"/>
                  <a:pt x="6286" y="2564"/>
                </a:cubicBezTo>
                <a:cubicBezTo>
                  <a:pt x="6525" y="2753"/>
                  <a:pt x="6738" y="2951"/>
                  <a:pt x="6952" y="3155"/>
                </a:cubicBezTo>
                <a:cubicBezTo>
                  <a:pt x="7504" y="3593"/>
                  <a:pt x="7896" y="3931"/>
                  <a:pt x="8609" y="4168"/>
                </a:cubicBezTo>
                <a:cubicBezTo>
                  <a:pt x="9295" y="4393"/>
                  <a:pt x="10126" y="4447"/>
                  <a:pt x="10854" y="4318"/>
                </a:cubicBezTo>
                <a:cubicBezTo>
                  <a:pt x="12385" y="3972"/>
                  <a:pt x="13581" y="3246"/>
                  <a:pt x="14538" y="2343"/>
                </a:cubicBezTo>
                <a:cubicBezTo>
                  <a:pt x="15205" y="1715"/>
                  <a:pt x="15833" y="1061"/>
                  <a:pt x="16476" y="417"/>
                </a:cubicBezTo>
                <a:lnTo>
                  <a:pt x="16893" y="0"/>
                </a:lnTo>
              </a:path>
            </a:pathLst>
          </a:custGeom>
          <a:noFill/>
          <a:ln w="19055" cap="flat">
            <a:solidFill>
              <a:schemeClr val="accent1">
                <a:alpha val="35000"/>
              </a:schemeClr>
            </a:solidFill>
            <a:custDash>
              <a:ds d="300000" sp="225000"/>
            </a:custDash>
            <a:miter/>
          </a:ln>
        </p:spPr>
        <p:txBody>
          <a:bodyPr rtlCol="0" anchor="ctr"/>
          <a:lstStyle/>
          <a:p>
            <a:endParaRPr lang="zh-CN" altLang="en-US">
              <a:latin typeface="Times New Roman" panose="02020603050405020304" pitchFamily="18" charset="0"/>
            </a:endParaRPr>
          </a:p>
        </p:txBody>
      </p:sp>
      <p:sp>
        <p:nvSpPr>
          <p:cNvPr id="7" name="椭圆 6"/>
          <p:cNvSpPr/>
          <p:nvPr>
            <p:custDataLst>
              <p:tags r:id="rId3"/>
            </p:custDataLst>
          </p:nvPr>
        </p:nvSpPr>
        <p:spPr>
          <a:xfrm>
            <a:off x="2289682" y="3114774"/>
            <a:ext cx="391234" cy="3917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8" name="椭圆 7"/>
          <p:cNvSpPr/>
          <p:nvPr>
            <p:custDataLst>
              <p:tags r:id="rId4"/>
            </p:custDataLst>
          </p:nvPr>
        </p:nvSpPr>
        <p:spPr>
          <a:xfrm>
            <a:off x="3736617" y="3612470"/>
            <a:ext cx="391234" cy="3917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0" name="椭圆 9"/>
          <p:cNvSpPr/>
          <p:nvPr>
            <p:custDataLst>
              <p:tags r:id="rId5"/>
            </p:custDataLst>
          </p:nvPr>
        </p:nvSpPr>
        <p:spPr>
          <a:xfrm>
            <a:off x="6465288" y="4682331"/>
            <a:ext cx="391234" cy="3917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2" name="椭圆 11"/>
          <p:cNvSpPr/>
          <p:nvPr>
            <p:custDataLst>
              <p:tags r:id="rId6"/>
            </p:custDataLst>
          </p:nvPr>
        </p:nvSpPr>
        <p:spPr>
          <a:xfrm>
            <a:off x="7899637" y="3995837"/>
            <a:ext cx="391234" cy="3917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14" name="椭圆 13"/>
          <p:cNvSpPr/>
          <p:nvPr>
            <p:custDataLst>
              <p:tags r:id="rId7"/>
            </p:custDataLst>
          </p:nvPr>
        </p:nvSpPr>
        <p:spPr>
          <a:xfrm>
            <a:off x="8823179" y="3120019"/>
            <a:ext cx="391234" cy="3917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55" name="椭圆 54"/>
          <p:cNvSpPr/>
          <p:nvPr>
            <p:custDataLst>
              <p:tags r:id="rId8"/>
            </p:custDataLst>
          </p:nvPr>
        </p:nvSpPr>
        <p:spPr>
          <a:xfrm>
            <a:off x="4835323" y="4445283"/>
            <a:ext cx="391234" cy="3917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ndParaRPr>
          </a:p>
        </p:txBody>
      </p:sp>
      <p:sp>
        <p:nvSpPr>
          <p:cNvPr id="9" name="任意多边形: 形状 8"/>
          <p:cNvSpPr/>
          <p:nvPr>
            <p:custDataLst>
              <p:tags r:id="rId9"/>
            </p:custDataLst>
          </p:nvPr>
        </p:nvSpPr>
        <p:spPr>
          <a:xfrm rot="21120000">
            <a:off x="9732561" y="1983553"/>
            <a:ext cx="578359" cy="578831"/>
          </a:xfrm>
          <a:custGeom>
            <a:avLst/>
            <a:gdLst>
              <a:gd name="connsiteX0" fmla="*/ 700097 w 700284"/>
              <a:gd name="connsiteY0" fmla="*/ 857 h 700855"/>
              <a:gd name="connsiteX1" fmla="*/ 697850 w 700284"/>
              <a:gd name="connsiteY1" fmla="*/ 40730 h 700855"/>
              <a:gd name="connsiteX2" fmla="*/ 668129 w 700284"/>
              <a:gd name="connsiteY2" fmla="*/ 171739 h 700855"/>
              <a:gd name="connsiteX3" fmla="*/ 567848 w 700284"/>
              <a:gd name="connsiteY3" fmla="*/ 326540 h 700855"/>
              <a:gd name="connsiteX4" fmla="*/ 370811 w 700284"/>
              <a:gd name="connsiteY4" fmla="*/ 497034 h 700855"/>
              <a:gd name="connsiteX5" fmla="*/ 365386 w 700284"/>
              <a:gd name="connsiteY5" fmla="*/ 508348 h 700855"/>
              <a:gd name="connsiteX6" fmla="*/ 366975 w 700284"/>
              <a:gd name="connsiteY6" fmla="*/ 621107 h 700855"/>
              <a:gd name="connsiteX7" fmla="*/ 359613 w 700284"/>
              <a:gd name="connsiteY7" fmla="*/ 636219 h 700855"/>
              <a:gd name="connsiteX8" fmla="*/ 281379 w 700284"/>
              <a:gd name="connsiteY8" fmla="*/ 697171 h 700855"/>
              <a:gd name="connsiteX9" fmla="*/ 270878 w 700284"/>
              <a:gd name="connsiteY9" fmla="*/ 693296 h 700855"/>
              <a:gd name="connsiteX10" fmla="*/ 249683 w 700284"/>
              <a:gd name="connsiteY10" fmla="*/ 594642 h 700855"/>
              <a:gd name="connsiteX11" fmla="*/ 222287 w 700284"/>
              <a:gd name="connsiteY11" fmla="*/ 596385 h 700855"/>
              <a:gd name="connsiteX12" fmla="*/ 199038 w 700284"/>
              <a:gd name="connsiteY12" fmla="*/ 606925 h 700855"/>
              <a:gd name="connsiteX13" fmla="*/ 176913 w 700284"/>
              <a:gd name="connsiteY13" fmla="*/ 606034 h 700855"/>
              <a:gd name="connsiteX14" fmla="*/ 132584 w 700284"/>
              <a:gd name="connsiteY14" fmla="*/ 570462 h 700855"/>
              <a:gd name="connsiteX15" fmla="*/ 93835 w 700284"/>
              <a:gd name="connsiteY15" fmla="*/ 523267 h 700855"/>
              <a:gd name="connsiteX16" fmla="*/ 92789 w 700284"/>
              <a:gd name="connsiteY16" fmla="*/ 500017 h 700855"/>
              <a:gd name="connsiteX17" fmla="*/ 104995 w 700284"/>
              <a:gd name="connsiteY17" fmla="*/ 472700 h 700855"/>
              <a:gd name="connsiteX18" fmla="*/ 106855 w 700284"/>
              <a:gd name="connsiteY18" fmla="*/ 457200 h 700855"/>
              <a:gd name="connsiteX19" fmla="*/ 98563 w 700284"/>
              <a:gd name="connsiteY19" fmla="*/ 448869 h 700855"/>
              <a:gd name="connsiteX20" fmla="*/ 7930 w 700284"/>
              <a:gd name="connsiteY20" fmla="*/ 429689 h 700855"/>
              <a:gd name="connsiteX21" fmla="*/ 3667 w 700284"/>
              <a:gd name="connsiteY21" fmla="*/ 418413 h 700855"/>
              <a:gd name="connsiteX22" fmla="*/ 62798 w 700284"/>
              <a:gd name="connsiteY22" fmla="*/ 342349 h 700855"/>
              <a:gd name="connsiteX23" fmla="*/ 80855 w 700284"/>
              <a:gd name="connsiteY23" fmla="*/ 333631 h 700855"/>
              <a:gd name="connsiteX24" fmla="*/ 190785 w 700284"/>
              <a:gd name="connsiteY24" fmla="*/ 335297 h 700855"/>
              <a:gd name="connsiteX25" fmla="*/ 201441 w 700284"/>
              <a:gd name="connsiteY25" fmla="*/ 329795 h 700855"/>
              <a:gd name="connsiteX26" fmla="*/ 367401 w 700284"/>
              <a:gd name="connsiteY26" fmla="*/ 137407 h 700855"/>
              <a:gd name="connsiteX27" fmla="*/ 517707 w 700284"/>
              <a:gd name="connsiteY27" fmla="*/ 35305 h 700855"/>
              <a:gd name="connsiteX28" fmla="*/ 691495 w 700284"/>
              <a:gd name="connsiteY28" fmla="*/ 43 h 700855"/>
              <a:gd name="connsiteX29" fmla="*/ 697888 w 700284"/>
              <a:gd name="connsiteY29" fmla="*/ 43 h 700855"/>
              <a:gd name="connsiteX30" fmla="*/ 700097 w 700284"/>
              <a:gd name="connsiteY30" fmla="*/ 857 h 700855"/>
              <a:gd name="connsiteX31" fmla="*/ 480857 w 700284"/>
              <a:gd name="connsiteY31" fmla="*/ 276554 h 700855"/>
              <a:gd name="connsiteX32" fmla="*/ 538356 w 700284"/>
              <a:gd name="connsiteY32" fmla="*/ 218404 h 700855"/>
              <a:gd name="connsiteX33" fmla="*/ 480183 w 700284"/>
              <a:gd name="connsiteY33" fmla="*/ 160932 h 700855"/>
              <a:gd name="connsiteX34" fmla="*/ 422734 w 700284"/>
              <a:gd name="connsiteY34" fmla="*/ 219128 h 700855"/>
              <a:gd name="connsiteX35" fmla="*/ 480857 w 700284"/>
              <a:gd name="connsiteY35" fmla="*/ 276399 h 700855"/>
              <a:gd name="connsiteX36" fmla="*/ 480857 w 700284"/>
              <a:gd name="connsiteY36" fmla="*/ 276554 h 7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0284" h="700855">
                <a:moveTo>
                  <a:pt x="700097" y="857"/>
                </a:moveTo>
                <a:cubicBezTo>
                  <a:pt x="699400" y="13838"/>
                  <a:pt x="699283" y="27323"/>
                  <a:pt x="697850" y="40730"/>
                </a:cubicBezTo>
                <a:cubicBezTo>
                  <a:pt x="693498" y="85476"/>
                  <a:pt x="683513" y="129495"/>
                  <a:pt x="668129" y="171739"/>
                </a:cubicBezTo>
                <a:cubicBezTo>
                  <a:pt x="646159" y="230753"/>
                  <a:pt x="613881" y="282947"/>
                  <a:pt x="567848" y="326540"/>
                </a:cubicBezTo>
                <a:cubicBezTo>
                  <a:pt x="504804" y="386406"/>
                  <a:pt x="437846" y="441701"/>
                  <a:pt x="370811" y="497034"/>
                </a:cubicBezTo>
                <a:cubicBezTo>
                  <a:pt x="367149" y="499599"/>
                  <a:pt x="365092" y="503888"/>
                  <a:pt x="365386" y="508348"/>
                </a:cubicBezTo>
                <a:cubicBezTo>
                  <a:pt x="366045" y="545935"/>
                  <a:pt x="366277" y="583521"/>
                  <a:pt x="366975" y="621107"/>
                </a:cubicBezTo>
                <a:cubicBezTo>
                  <a:pt x="367370" y="627094"/>
                  <a:pt x="364568" y="632840"/>
                  <a:pt x="359613" y="636219"/>
                </a:cubicBezTo>
                <a:cubicBezTo>
                  <a:pt x="333418" y="656368"/>
                  <a:pt x="307457" y="676828"/>
                  <a:pt x="281379" y="697171"/>
                </a:cubicBezTo>
                <a:cubicBezTo>
                  <a:pt x="274404" y="702595"/>
                  <a:pt x="272777" y="702092"/>
                  <a:pt x="270878" y="693296"/>
                </a:cubicBezTo>
                <a:cubicBezTo>
                  <a:pt x="263748" y="660359"/>
                  <a:pt x="256735" y="627423"/>
                  <a:pt x="249683" y="594642"/>
                </a:cubicBezTo>
                <a:cubicBezTo>
                  <a:pt x="240809" y="590744"/>
                  <a:pt x="230595" y="591394"/>
                  <a:pt x="222287" y="596385"/>
                </a:cubicBezTo>
                <a:cubicBezTo>
                  <a:pt x="214809" y="600454"/>
                  <a:pt x="206439" y="602895"/>
                  <a:pt x="199038" y="606925"/>
                </a:cubicBezTo>
                <a:cubicBezTo>
                  <a:pt x="192203" y="611288"/>
                  <a:pt x="183376" y="610932"/>
                  <a:pt x="176913" y="606034"/>
                </a:cubicBezTo>
                <a:cubicBezTo>
                  <a:pt x="161684" y="594719"/>
                  <a:pt x="145914" y="583792"/>
                  <a:pt x="132584" y="570462"/>
                </a:cubicBezTo>
                <a:cubicBezTo>
                  <a:pt x="118666" y="555579"/>
                  <a:pt x="105724" y="539816"/>
                  <a:pt x="93835" y="523267"/>
                </a:cubicBezTo>
                <a:cubicBezTo>
                  <a:pt x="88628" y="516509"/>
                  <a:pt x="88209" y="507213"/>
                  <a:pt x="92789" y="500017"/>
                </a:cubicBezTo>
                <a:cubicBezTo>
                  <a:pt x="97517" y="491260"/>
                  <a:pt x="100539" y="481689"/>
                  <a:pt x="104995" y="472700"/>
                </a:cubicBezTo>
                <a:cubicBezTo>
                  <a:pt x="107413" y="467910"/>
                  <a:pt x="108068" y="462423"/>
                  <a:pt x="106855" y="457200"/>
                </a:cubicBezTo>
                <a:cubicBezTo>
                  <a:pt x="106541" y="452752"/>
                  <a:pt x="103011" y="449202"/>
                  <a:pt x="98563" y="448869"/>
                </a:cubicBezTo>
                <a:cubicBezTo>
                  <a:pt x="68339" y="442708"/>
                  <a:pt x="38154" y="436121"/>
                  <a:pt x="7930" y="429689"/>
                </a:cubicBezTo>
                <a:cubicBezTo>
                  <a:pt x="-1680" y="427635"/>
                  <a:pt x="-2300" y="426046"/>
                  <a:pt x="3667" y="418413"/>
                </a:cubicBezTo>
                <a:cubicBezTo>
                  <a:pt x="23429" y="393071"/>
                  <a:pt x="43346" y="368039"/>
                  <a:pt x="62798" y="342349"/>
                </a:cubicBezTo>
                <a:cubicBezTo>
                  <a:pt x="66808" y="336405"/>
                  <a:pt x="73706" y="333073"/>
                  <a:pt x="80855" y="333631"/>
                </a:cubicBezTo>
                <a:cubicBezTo>
                  <a:pt x="117511" y="334483"/>
                  <a:pt x="154167" y="334638"/>
                  <a:pt x="190785" y="335297"/>
                </a:cubicBezTo>
                <a:cubicBezTo>
                  <a:pt x="195055" y="335448"/>
                  <a:pt x="199092" y="333363"/>
                  <a:pt x="201441" y="329795"/>
                </a:cubicBezTo>
                <a:cubicBezTo>
                  <a:pt x="255224" y="264348"/>
                  <a:pt x="309549" y="199367"/>
                  <a:pt x="367401" y="137407"/>
                </a:cubicBezTo>
                <a:cubicBezTo>
                  <a:pt x="409164" y="92478"/>
                  <a:pt x="460549" y="57574"/>
                  <a:pt x="517707" y="35305"/>
                </a:cubicBezTo>
                <a:cubicBezTo>
                  <a:pt x="573129" y="13485"/>
                  <a:pt x="631950" y="1551"/>
                  <a:pt x="691495" y="43"/>
                </a:cubicBezTo>
                <a:cubicBezTo>
                  <a:pt x="693626" y="43"/>
                  <a:pt x="695757" y="43"/>
                  <a:pt x="697888" y="43"/>
                </a:cubicBezTo>
                <a:cubicBezTo>
                  <a:pt x="698160" y="-422"/>
                  <a:pt x="698547" y="-73"/>
                  <a:pt x="700097" y="857"/>
                </a:cubicBezTo>
                <a:moveTo>
                  <a:pt x="480857" y="276554"/>
                </a:moveTo>
                <a:cubicBezTo>
                  <a:pt x="512798" y="276383"/>
                  <a:pt x="538542" y="250344"/>
                  <a:pt x="538356" y="218404"/>
                </a:cubicBezTo>
                <a:cubicBezTo>
                  <a:pt x="538170" y="186467"/>
                  <a:pt x="512123" y="160730"/>
                  <a:pt x="480183" y="160932"/>
                </a:cubicBezTo>
                <a:cubicBezTo>
                  <a:pt x="448246" y="161129"/>
                  <a:pt x="422521" y="187192"/>
                  <a:pt x="422734" y="219128"/>
                </a:cubicBezTo>
                <a:cubicBezTo>
                  <a:pt x="423404" y="250809"/>
                  <a:pt x="449172" y="276197"/>
                  <a:pt x="480857" y="276399"/>
                </a:cubicBezTo>
                <a:lnTo>
                  <a:pt x="480857" y="276554"/>
                </a:lnTo>
              </a:path>
            </a:pathLst>
          </a:custGeom>
          <a:solidFill>
            <a:schemeClr val="accent1"/>
          </a:solidFill>
          <a:ln w="3841" cap="flat">
            <a:noFill/>
            <a:prstDash val="solid"/>
            <a:miter/>
          </a:ln>
        </p:spPr>
        <p:txBody>
          <a:bodyPr rtlCol="0" anchor="ctr"/>
          <a:lstStyle/>
          <a:p>
            <a:endParaRPr lang="zh-CN" altLang="en-US">
              <a:latin typeface="Times New Roman" panose="02020603050405020304" pitchFamily="18" charset="0"/>
            </a:endParaRPr>
          </a:p>
        </p:txBody>
      </p:sp>
      <p:sp>
        <p:nvSpPr>
          <p:cNvPr id="11" name="任意多边形: 形状 10"/>
          <p:cNvSpPr/>
          <p:nvPr>
            <p:custDataLst>
              <p:tags r:id="rId10"/>
            </p:custDataLst>
          </p:nvPr>
        </p:nvSpPr>
        <p:spPr>
          <a:xfrm rot="21120000">
            <a:off x="9748295" y="2445062"/>
            <a:ext cx="163493" cy="163723"/>
          </a:xfrm>
          <a:custGeom>
            <a:avLst/>
            <a:gdLst>
              <a:gd name="connsiteX0" fmla="*/ 197772 w 197959"/>
              <a:gd name="connsiteY0" fmla="*/ 122284 h 198238"/>
              <a:gd name="connsiteX1" fmla="*/ 154 w 197959"/>
              <a:gd name="connsiteY1" fmla="*/ 198077 h 198238"/>
              <a:gd name="connsiteX2" fmla="*/ 19179 w 197959"/>
              <a:gd name="connsiteY2" fmla="*/ 74081 h 198238"/>
              <a:gd name="connsiteX3" fmla="*/ 75946 w 197959"/>
              <a:gd name="connsiteY3" fmla="*/ -162 h 198238"/>
              <a:gd name="connsiteX4" fmla="*/ 81410 w 197959"/>
              <a:gd name="connsiteY4" fmla="*/ 9216 h 198238"/>
              <a:gd name="connsiteX5" fmla="*/ 81138 w 197959"/>
              <a:gd name="connsiteY5" fmla="*/ 15415 h 198238"/>
              <a:gd name="connsiteX6" fmla="*/ 47543 w 197959"/>
              <a:gd name="connsiteY6" fmla="*/ 142937 h 198238"/>
              <a:gd name="connsiteX7" fmla="*/ 52813 w 197959"/>
              <a:gd name="connsiteY7" fmla="*/ 150067 h 198238"/>
              <a:gd name="connsiteX8" fmla="*/ 173476 w 197959"/>
              <a:gd name="connsiteY8" fmla="*/ 122168 h 198238"/>
              <a:gd name="connsiteX9" fmla="*/ 175879 w 197959"/>
              <a:gd name="connsiteY9" fmla="*/ 120657 h 198238"/>
              <a:gd name="connsiteX10" fmla="*/ 197772 w 197959"/>
              <a:gd name="connsiteY10" fmla="*/ 122284 h 19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959" h="198238">
                <a:moveTo>
                  <a:pt x="197772" y="122284"/>
                </a:moveTo>
                <a:cubicBezTo>
                  <a:pt x="146507" y="186026"/>
                  <a:pt x="76217" y="197883"/>
                  <a:pt x="154" y="198077"/>
                </a:cubicBezTo>
                <a:cubicBezTo>
                  <a:pt x="-1629" y="154601"/>
                  <a:pt x="3409" y="113488"/>
                  <a:pt x="19179" y="74081"/>
                </a:cubicBezTo>
                <a:cubicBezTo>
                  <a:pt x="30684" y="44454"/>
                  <a:pt x="50368" y="18705"/>
                  <a:pt x="75946" y="-162"/>
                </a:cubicBezTo>
                <a:cubicBezTo>
                  <a:pt x="78007" y="2818"/>
                  <a:pt x="79836" y="5953"/>
                  <a:pt x="81410" y="9216"/>
                </a:cubicBezTo>
                <a:cubicBezTo>
                  <a:pt x="82188" y="11230"/>
                  <a:pt x="82088" y="13478"/>
                  <a:pt x="81138" y="15415"/>
                </a:cubicBezTo>
                <a:cubicBezTo>
                  <a:pt x="54712" y="53931"/>
                  <a:pt x="47621" y="97485"/>
                  <a:pt x="47543" y="142937"/>
                </a:cubicBezTo>
                <a:cubicBezTo>
                  <a:pt x="47543" y="146618"/>
                  <a:pt x="47311" y="150028"/>
                  <a:pt x="52813" y="150067"/>
                </a:cubicBezTo>
                <a:cubicBezTo>
                  <a:pt x="95437" y="150377"/>
                  <a:pt x="136161" y="144022"/>
                  <a:pt x="173476" y="122168"/>
                </a:cubicBezTo>
                <a:cubicBezTo>
                  <a:pt x="174290" y="121703"/>
                  <a:pt x="175104" y="121160"/>
                  <a:pt x="175879" y="120657"/>
                </a:cubicBezTo>
                <a:cubicBezTo>
                  <a:pt x="186380" y="113721"/>
                  <a:pt x="186341" y="113721"/>
                  <a:pt x="197772" y="122284"/>
                </a:cubicBezTo>
                <a:close/>
              </a:path>
            </a:pathLst>
          </a:custGeom>
          <a:solidFill>
            <a:schemeClr val="accent1"/>
          </a:solidFill>
          <a:ln w="3841" cap="flat">
            <a:noFill/>
            <a:prstDash val="solid"/>
            <a:miter/>
          </a:ln>
        </p:spPr>
        <p:txBody>
          <a:bodyPr rtlCol="0" anchor="ctr"/>
          <a:lstStyle/>
          <a:p>
            <a:endParaRPr lang="zh-CN" altLang="en-US">
              <a:latin typeface="Times New Roman" panose="02020603050405020304" pitchFamily="18" charset="0"/>
            </a:endParaRPr>
          </a:p>
        </p:txBody>
      </p:sp>
      <p:sp>
        <p:nvSpPr>
          <p:cNvPr id="6" name="椭圆 5"/>
          <p:cNvSpPr/>
          <p:nvPr>
            <p:custDataLst>
              <p:tags r:id="rId11"/>
            </p:custDataLst>
          </p:nvPr>
        </p:nvSpPr>
        <p:spPr>
          <a:xfrm>
            <a:off x="10065057" y="2096832"/>
            <a:ext cx="101742" cy="101742"/>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endParaRPr>
          </a:p>
        </p:txBody>
      </p:sp>
      <p:pic>
        <p:nvPicPr>
          <p:cNvPr id="23" name="图片 22" descr="333438303937363b333438313039323bcfeec4bfbcc6bbae"/>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4941784" y="4551745"/>
            <a:ext cx="178393" cy="178393"/>
          </a:xfrm>
          <a:prstGeom prst="rect">
            <a:avLst/>
          </a:prstGeom>
        </p:spPr>
      </p:pic>
      <p:pic>
        <p:nvPicPr>
          <p:cNvPr id="24" name="图片 23" descr="333438303937363b333438313038303bd7e9d6afbcdcb9b9"/>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8006099" y="4102298"/>
            <a:ext cx="178393" cy="178393"/>
          </a:xfrm>
          <a:prstGeom prst="rect">
            <a:avLst/>
          </a:prstGeom>
        </p:spPr>
      </p:pic>
      <p:pic>
        <p:nvPicPr>
          <p:cNvPr id="27" name="图片 26" descr="333438303937363b333438313038383bcfeec4bfd0a7c2ca"/>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6571225" y="4788793"/>
            <a:ext cx="178393" cy="178393"/>
          </a:xfrm>
          <a:prstGeom prst="rect">
            <a:avLst/>
          </a:prstGeom>
        </p:spPr>
      </p:pic>
      <p:pic>
        <p:nvPicPr>
          <p:cNvPr id="32" name="图片 31" descr="333438303937363b333438313037303bb6a8cebbb2fac6b7"/>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2396143" y="3221236"/>
            <a:ext cx="178393" cy="178393"/>
          </a:xfrm>
          <a:prstGeom prst="rect">
            <a:avLst/>
          </a:prstGeom>
        </p:spPr>
      </p:pic>
      <p:pic>
        <p:nvPicPr>
          <p:cNvPr id="37" name="图片 36" descr="333438303937363b333438313035353bb2fac6b7c4a3d0cd"/>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3843079" y="3718931"/>
            <a:ext cx="178393" cy="178393"/>
          </a:xfrm>
          <a:prstGeom prst="rect">
            <a:avLst/>
          </a:prstGeom>
        </p:spPr>
      </p:pic>
      <p:sp>
        <p:nvSpPr>
          <p:cNvPr id="5" name="矩形 4"/>
          <p:cNvSpPr/>
          <p:nvPr>
            <p:custDataLst>
              <p:tags r:id="rId27"/>
            </p:custDataLst>
          </p:nvPr>
        </p:nvSpPr>
        <p:spPr>
          <a:xfrm>
            <a:off x="6146800" y="3883660"/>
            <a:ext cx="1181735" cy="79883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2400" b="1">
                <a:ln>
                  <a:noFill/>
                  <a:prstDash val="sysDot"/>
                </a:ln>
                <a:solidFill>
                  <a:schemeClr val="tx1">
                    <a:lumMod val="85000"/>
                    <a:lumOff val="15000"/>
                  </a:schemeClr>
                </a:solidFill>
                <a:latin typeface="Times New Roman" panose="02020603050405020304" pitchFamily="18" charset="0"/>
                <a:cs typeface="+mn-ea"/>
              </a:rPr>
              <a:t>Results</a:t>
            </a:r>
            <a:endParaRPr lang="en-US" altLang="zh-CN" sz="2400" b="1">
              <a:ln>
                <a:noFill/>
                <a:prstDash val="sysDot"/>
              </a:ln>
              <a:solidFill>
                <a:schemeClr val="tx1">
                  <a:lumMod val="85000"/>
                  <a:lumOff val="15000"/>
                </a:schemeClr>
              </a:solidFill>
              <a:latin typeface="Times New Roman" panose="02020603050405020304" pitchFamily="18" charset="0"/>
              <a:cs typeface="+mn-ea"/>
            </a:endParaRPr>
          </a:p>
        </p:txBody>
      </p:sp>
      <p:sp>
        <p:nvSpPr>
          <p:cNvPr id="13" name="矩形 12"/>
          <p:cNvSpPr/>
          <p:nvPr>
            <p:custDataLst>
              <p:tags r:id="rId28"/>
            </p:custDataLst>
          </p:nvPr>
        </p:nvSpPr>
        <p:spPr>
          <a:xfrm>
            <a:off x="3350103" y="2545230"/>
            <a:ext cx="1769991" cy="79872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2400" b="1" dirty="0">
                <a:ln>
                  <a:noFill/>
                  <a:prstDash val="sysDot"/>
                </a:ln>
                <a:solidFill>
                  <a:schemeClr val="tx1">
                    <a:lumMod val="85000"/>
                    <a:lumOff val="15000"/>
                  </a:schemeClr>
                </a:solidFill>
                <a:latin typeface="Times New Roman" panose="02020603050405020304" pitchFamily="18" charset="0"/>
                <a:cs typeface="+mn-ea"/>
              </a:rPr>
              <a:t>Hypothesis</a:t>
            </a:r>
            <a:endParaRPr lang="en-US" altLang="zh-CN" sz="2400" b="1" dirty="0">
              <a:ln>
                <a:noFill/>
                <a:prstDash val="sysDot"/>
              </a:ln>
              <a:solidFill>
                <a:schemeClr val="tx1">
                  <a:lumMod val="85000"/>
                  <a:lumOff val="15000"/>
                </a:schemeClr>
              </a:solidFill>
              <a:latin typeface="Times New Roman" panose="02020603050405020304" pitchFamily="18" charset="0"/>
              <a:cs typeface="+mn-ea"/>
            </a:endParaRPr>
          </a:p>
        </p:txBody>
      </p:sp>
      <p:sp>
        <p:nvSpPr>
          <p:cNvPr id="15" name="矩形 14"/>
          <p:cNvSpPr/>
          <p:nvPr>
            <p:custDataLst>
              <p:tags r:id="rId29"/>
            </p:custDataLst>
          </p:nvPr>
        </p:nvSpPr>
        <p:spPr>
          <a:xfrm>
            <a:off x="7610145" y="2154521"/>
            <a:ext cx="1769991" cy="79872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2400" b="1" dirty="0">
                <a:ln>
                  <a:noFill/>
                  <a:prstDash val="sysDot"/>
                </a:ln>
                <a:solidFill>
                  <a:schemeClr val="tx1">
                    <a:lumMod val="85000"/>
                    <a:lumOff val="15000"/>
                  </a:schemeClr>
                </a:solidFill>
                <a:latin typeface="Times New Roman" panose="02020603050405020304" pitchFamily="18" charset="0"/>
                <a:cs typeface="+mn-ea"/>
              </a:rPr>
              <a:t>Discussion</a:t>
            </a:r>
            <a:endParaRPr lang="en-US" altLang="zh-CN" sz="2400" b="1" dirty="0">
              <a:ln>
                <a:noFill/>
                <a:prstDash val="sysDot"/>
              </a:ln>
              <a:solidFill>
                <a:schemeClr val="tx1">
                  <a:lumMod val="85000"/>
                  <a:lumOff val="15000"/>
                </a:schemeClr>
              </a:solidFill>
              <a:latin typeface="Times New Roman" panose="02020603050405020304" pitchFamily="18" charset="0"/>
              <a:cs typeface="+mn-ea"/>
            </a:endParaRPr>
          </a:p>
        </p:txBody>
      </p:sp>
      <p:sp>
        <p:nvSpPr>
          <p:cNvPr id="16" name="矩形 15"/>
          <p:cNvSpPr/>
          <p:nvPr>
            <p:custDataLst>
              <p:tags r:id="rId30"/>
            </p:custDataLst>
          </p:nvPr>
        </p:nvSpPr>
        <p:spPr>
          <a:xfrm>
            <a:off x="1580112" y="3702149"/>
            <a:ext cx="1769991" cy="79872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2400" b="1">
                <a:ln>
                  <a:noFill/>
                  <a:prstDash val="sysDot"/>
                </a:ln>
                <a:solidFill>
                  <a:schemeClr val="tx1">
                    <a:lumMod val="85000"/>
                    <a:lumOff val="15000"/>
                  </a:schemeClr>
                </a:solidFill>
                <a:latin typeface="Times New Roman" panose="02020603050405020304" pitchFamily="18" charset="0"/>
                <a:cs typeface="+mn-ea"/>
              </a:rPr>
              <a:t>Background</a:t>
            </a:r>
            <a:endParaRPr lang="en-US" altLang="zh-CN" sz="2400" b="1">
              <a:ln>
                <a:noFill/>
                <a:prstDash val="sysDot"/>
              </a:ln>
              <a:solidFill>
                <a:schemeClr val="tx1">
                  <a:lumMod val="85000"/>
                  <a:lumOff val="15000"/>
                </a:schemeClr>
              </a:solidFill>
              <a:latin typeface="Times New Roman" panose="02020603050405020304" pitchFamily="18" charset="0"/>
              <a:cs typeface="+mn-ea"/>
            </a:endParaRPr>
          </a:p>
        </p:txBody>
      </p:sp>
      <p:sp>
        <p:nvSpPr>
          <p:cNvPr id="18" name="矩形 17"/>
          <p:cNvSpPr/>
          <p:nvPr>
            <p:custDataLst>
              <p:tags r:id="rId31"/>
            </p:custDataLst>
          </p:nvPr>
        </p:nvSpPr>
        <p:spPr>
          <a:xfrm>
            <a:off x="4535170" y="4966970"/>
            <a:ext cx="1096645" cy="58610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2400" b="1">
                <a:ln>
                  <a:noFill/>
                  <a:prstDash val="sysDot"/>
                </a:ln>
                <a:solidFill>
                  <a:schemeClr val="tx1">
                    <a:lumMod val="85000"/>
                    <a:lumOff val="15000"/>
                  </a:schemeClr>
                </a:solidFill>
                <a:latin typeface="Times New Roman" panose="02020603050405020304" pitchFamily="18" charset="0"/>
                <a:cs typeface="+mn-ea"/>
              </a:rPr>
              <a:t>Design</a:t>
            </a:r>
            <a:endParaRPr lang="en-US" altLang="zh-CN" sz="2400" b="1">
              <a:ln>
                <a:noFill/>
                <a:prstDash val="sysDot"/>
              </a:ln>
              <a:solidFill>
                <a:schemeClr val="tx1">
                  <a:lumMod val="85000"/>
                  <a:lumOff val="15000"/>
                </a:schemeClr>
              </a:solidFill>
              <a:latin typeface="Times New Roman" panose="02020603050405020304" pitchFamily="18" charset="0"/>
              <a:cs typeface="+mn-ea"/>
            </a:endParaRPr>
          </a:p>
        </p:txBody>
      </p:sp>
      <p:sp>
        <p:nvSpPr>
          <p:cNvPr id="19" name="矩形 18"/>
          <p:cNvSpPr/>
          <p:nvPr>
            <p:custDataLst>
              <p:tags r:id="rId32"/>
            </p:custDataLst>
          </p:nvPr>
        </p:nvSpPr>
        <p:spPr>
          <a:xfrm>
            <a:off x="7899637" y="4500874"/>
            <a:ext cx="1769991" cy="79872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2400" b="1">
                <a:ln>
                  <a:noFill/>
                  <a:prstDash val="sysDot"/>
                </a:ln>
                <a:solidFill>
                  <a:schemeClr val="tx1">
                    <a:lumMod val="85000"/>
                    <a:lumOff val="15000"/>
                  </a:schemeClr>
                </a:solidFill>
                <a:latin typeface="Times New Roman" panose="02020603050405020304" pitchFamily="18" charset="0"/>
                <a:cs typeface="+mn-ea"/>
                <a:sym typeface="+mn-ea"/>
              </a:rPr>
              <a:t>Conclusions</a:t>
            </a:r>
            <a:endParaRPr lang="zh-CN" altLang="en-US" sz="2400">
              <a:ln>
                <a:noFill/>
                <a:prstDash val="sysDot"/>
              </a:ln>
              <a:solidFill>
                <a:schemeClr val="tx1">
                  <a:lumMod val="85000"/>
                  <a:lumOff val="15000"/>
                </a:schemeClr>
              </a:solidFill>
              <a:latin typeface="Times New Roman" panose="02020603050405020304" pitchFamily="18" charset="0"/>
              <a:cs typeface="+mn-ea"/>
            </a:endParaRPr>
          </a:p>
        </p:txBody>
      </p:sp>
      <p:pic>
        <p:nvPicPr>
          <p:cNvPr id="17" name="图片 16" descr="333438303937363b333438313037333bcad0b3a1bebad5f9"/>
          <p:cNvPicPr>
            <a:picLocks noChangeAspect="1"/>
          </p:cNvPicPr>
          <p:nvPr>
            <p:custDataLst>
              <p:tags r:id="rId33"/>
            </p:custDataLst>
          </p:nvPr>
        </p:nvPicPr>
        <p:blipFill>
          <a:blip r:embed="rId34">
            <a:extLst>
              <a:ext uri="{96DAC541-7B7A-43D3-8B79-37D633B846F1}">
                <asvg:svgBlip xmlns:asvg="http://schemas.microsoft.com/office/drawing/2016/SVG/main" r:embed="rId35"/>
              </a:ext>
            </a:extLst>
          </a:blip>
          <a:stretch>
            <a:fillRect/>
          </a:stretch>
        </p:blipFill>
        <p:spPr>
          <a:xfrm>
            <a:off x="8929116" y="3226480"/>
            <a:ext cx="178393" cy="17839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36520" y="1254046"/>
            <a:ext cx="225663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Future Work:</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 name="文本框 6"/>
          <p:cNvSpPr txBox="1"/>
          <p:nvPr/>
        </p:nvSpPr>
        <p:spPr>
          <a:xfrm>
            <a:off x="1988191" y="2062043"/>
            <a:ext cx="9706062" cy="424731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Neurophysiological Data Collection:</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Utilize EEG and </a:t>
            </a:r>
            <a:r>
              <a:rPr kumimoji="0" lang="en-US" altLang="zh-CN" sz="1800" b="0" i="0" u="none" strike="noStrike" kern="1200" cap="none" spc="0" normalizeH="0" baseline="0" noProof="0" dirty="0" err="1">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fNIRS</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devices to gather neurophysiological data, focusing specifically on the N170 components and Contralateral Delay Activity(CDA).</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Diverse Participant Profiles:</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Expand the research to include participants from various educational backgrounds, genders, and cultural groups to enhance the diversity and applicability of the findings.</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Emotional Faces in Research:</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Consider incorporating faces with different emotional expressions into the study. Investigate how different emotional states (such as happiness, sadness, or anxiety) and subtle social emotions (like contempt or embarrassment) influence mental rotation tasks of faces and other objects, and how these emotions modulate the neural mechanisms involved.</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 typeface="+mj-lt"/>
              <a:buAutoNum type="arabicPeriod"/>
              <a:defRPr/>
            </a:pPr>
            <a:r>
              <a:rPr kumimoji="0" lang="en-US" altLang="zh-C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Integration of Virtual Reality:</a:t>
            </a:r>
            <a:r>
              <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rPr>
              <a:t> Introduce Virtual Reality (VR) technologies to create more realistic scenarios in mental rotation experiments. Additionally, incorporate physiological monitoring technologies such as eye-tracking and heart rate monitoring to collect real-time data on participants' physiological and cognitive responses during the tasks.</a:t>
            </a:r>
            <a:endParaRPr kumimoji="0" lang="en-US" altLang="zh-CN" sz="1800" b="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743575"/>
            <a:ext cx="12192000" cy="1114425"/>
          </a:xfrm>
          <a:prstGeom prst="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 name="Picture 2" descr="大学校徽系列：澳门大学标志矢量图- 设计之家"/>
          <p:cNvPicPr>
            <a:picLocks noChangeAspect="1" noChangeArrowheads="1"/>
          </p:cNvPicPr>
          <p:nvPr/>
        </p:nvPicPr>
        <p:blipFill rotWithShape="1">
          <a:blip r:embed="rId1"/>
          <a:srcRect l="5941" t="32727" r="7189" b="33199"/>
          <a:stretch>
            <a:fillRect/>
          </a:stretch>
        </p:blipFill>
        <p:spPr bwMode="auto">
          <a:xfrm>
            <a:off x="12058" y="102322"/>
            <a:ext cx="2554930" cy="723849"/>
          </a:xfrm>
          <a:prstGeom prst="rect">
            <a:avLst/>
          </a:prstGeom>
          <a:noFill/>
          <a:extLst>
            <a:ext uri="{909E8E84-426E-40DD-AFC4-6F175D3DCCD1}">
              <a14:hiddenFill xmlns:a14="http://schemas.microsoft.com/office/drawing/2010/main">
                <a:solidFill>
                  <a:srgbClr val="FFFFFF"/>
                </a:solidFill>
              </a14:hiddenFill>
            </a:ext>
          </a:extLst>
        </p:spPr>
      </p:pic>
      <p:pic>
        <p:nvPicPr>
          <p:cNvPr id="7" name="图形 6" descr="五彩纸屑气球"/>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206" y="205280"/>
            <a:ext cx="11645153" cy="6550398"/>
          </a:xfrm>
          <a:prstGeom prst="rect">
            <a:avLst/>
          </a:prstGeom>
        </p:spPr>
      </p:pic>
      <p:sp>
        <p:nvSpPr>
          <p:cNvPr id="6" name="文本框 5"/>
          <p:cNvSpPr txBox="1"/>
          <p:nvPr/>
        </p:nvSpPr>
        <p:spPr>
          <a:xfrm>
            <a:off x="1099533" y="2772593"/>
            <a:ext cx="1023257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Thanks for listening</a:t>
            </a:r>
            <a:r>
              <a:rPr kumimoji="0" lang="zh-CN" altLang="en-US" sz="4000" b="1" i="0" u="none" strike="noStrike" kern="1200" cap="none" spc="0" normalizeH="0" baseline="0" noProof="0" dirty="0">
                <a:ln>
                  <a:noFill/>
                </a:ln>
                <a:solidFill>
                  <a:prstClr val="black"/>
                </a:solidFill>
                <a:effectLst/>
                <a:uLnTx/>
                <a:uFillTx/>
                <a:latin typeface="Amasis MT Pro" panose="02040504050005020304" pitchFamily="18" charset="0"/>
                <a:ea typeface="等线" panose="02010600030101010101" charset="-122"/>
                <a:cs typeface="+mn-cs"/>
              </a:rPr>
              <a:t>！</a:t>
            </a:r>
            <a:endParaRPr kumimoji="0" lang="zh-CN" altLang="en-US" sz="4000" b="1" i="0" u="none" strike="noStrike" kern="1200" cap="none" spc="0" normalizeH="0" baseline="0" noProof="0" dirty="0">
              <a:ln>
                <a:noFill/>
              </a:ln>
              <a:solidFill>
                <a:prstClr val="black"/>
              </a:solidFill>
              <a:effectLst/>
              <a:uLnTx/>
              <a:uFillTx/>
              <a:latin typeface="Amasis MT Pro" panose="02040504050005020304" pitchFamily="18" charset="0"/>
              <a:ea typeface="等线" panose="02010600030101010101"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68170" y="1704975"/>
            <a:ext cx="9722485" cy="4154170"/>
          </a:xfrm>
          <a:prstGeom prst="rect">
            <a:avLst/>
          </a:prstGeom>
          <a:noFill/>
        </p:spPr>
        <p:txBody>
          <a:bodyPr wrap="square" rtlCol="0" anchor="t">
            <a:spAutoFit/>
          </a:bodyPr>
          <a:lstStyle/>
          <a:p>
            <a:pPr indent="457200" algn="just"/>
            <a:r>
              <a:rPr lang="zh-CN" altLang="en-US" sz="2400" b="1" dirty="0">
                <a:latin typeface="Times New Roman" panose="02020603050405020304" pitchFamily="18" charset="0"/>
                <a:cs typeface="Times New Roman" panose="02020603050405020304" pitchFamily="18" charset="0"/>
              </a:rPr>
              <a:t>Motivation for the study</a:t>
            </a:r>
            <a:endParaRPr lang="zh-CN" altLang="en-US" sz="2400" b="1" dirty="0">
              <a:latin typeface="Times New Roman" panose="02020603050405020304" pitchFamily="18" charset="0"/>
              <a:cs typeface="Times New Roman" panose="02020603050405020304" pitchFamily="18" charset="0"/>
            </a:endParaRPr>
          </a:p>
          <a:p>
            <a:pPr algn="just"/>
            <a:endParaRPr lang="zh-CN" altLang="en-US"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zh-CN" altLang="en-US" sz="2000" b="1" dirty="0">
                <a:solidFill>
                  <a:schemeClr val="accent1"/>
                </a:solidFill>
                <a:latin typeface="Times New Roman" panose="02020603050405020304" pitchFamily="18" charset="0"/>
                <a:cs typeface="Times New Roman" panose="02020603050405020304" pitchFamily="18" charset="0"/>
              </a:rPr>
              <a:t>Mental rotation tasks</a:t>
            </a:r>
            <a:r>
              <a:rPr lang="zh-CN" altLang="en-US" sz="2000" dirty="0">
                <a:latin typeface="Times New Roman" panose="02020603050405020304" pitchFamily="18" charset="0"/>
                <a:cs typeface="Times New Roman" panose="02020603050405020304" pitchFamily="18" charset="0"/>
              </a:rPr>
              <a:t> are a key tool used in cognitive psychology to assess an individual's spatial visual processing ability. Through this type of task, it is possible to observe and assess how individuals mentally manipulate and transform visual information.</a:t>
            </a:r>
            <a:endParaRPr lang="zh-CN" altLang="en-US"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zh-CN" altLang="en-US"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The </a:t>
            </a:r>
            <a:r>
              <a:rPr lang="zh-CN" altLang="en-US" sz="2000" b="1" dirty="0">
                <a:solidFill>
                  <a:schemeClr val="accent1"/>
                </a:solidFill>
                <a:latin typeface="Times New Roman" panose="02020603050405020304" pitchFamily="18" charset="0"/>
                <a:cs typeface="Times New Roman" panose="02020603050405020304" pitchFamily="18" charset="0"/>
              </a:rPr>
              <a:t>human face</a:t>
            </a:r>
            <a:r>
              <a:rPr lang="zh-CN" altLang="en-US" sz="2000" dirty="0">
                <a:latin typeface="Times New Roman" panose="02020603050405020304" pitchFamily="18" charset="0"/>
                <a:cs typeface="Times New Roman" panose="02020603050405020304" pitchFamily="18" charset="0"/>
              </a:rPr>
              <a:t> is a </a:t>
            </a:r>
            <a:r>
              <a:rPr lang="zh-CN" altLang="en-US" sz="2000" b="1" dirty="0">
                <a:solidFill>
                  <a:schemeClr val="accent1"/>
                </a:solidFill>
                <a:latin typeface="Times New Roman" panose="02020603050405020304" pitchFamily="18" charset="0"/>
                <a:cs typeface="Times New Roman" panose="02020603050405020304" pitchFamily="18" charset="0"/>
              </a:rPr>
              <a:t>unique and complex</a:t>
            </a:r>
            <a:r>
              <a:rPr lang="zh-CN" altLang="en-US" sz="2000" dirty="0">
                <a:latin typeface="Times New Roman" panose="02020603050405020304" pitchFamily="18" charset="0"/>
                <a:cs typeface="Times New Roman" panose="02020603050405020304" pitchFamily="18" charset="0"/>
              </a:rPr>
              <a:t> visual stimulus involving specialised cognitive and neural mechanisms.</a:t>
            </a:r>
            <a:endParaRPr lang="zh-CN" altLang="en-US"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zh-CN" altLang="en-US"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With the development of image recognition and machine learning techniques in the field of artificial intelligence, there is an </a:t>
            </a:r>
            <a:r>
              <a:rPr lang="zh-CN" altLang="en-US" sz="2000" b="1" dirty="0">
                <a:solidFill>
                  <a:schemeClr val="accent1"/>
                </a:solidFill>
                <a:latin typeface="Times New Roman" panose="02020603050405020304" pitchFamily="18" charset="0"/>
                <a:cs typeface="Times New Roman" panose="02020603050405020304" pitchFamily="18" charset="0"/>
              </a:rPr>
              <a:t>increasing</a:t>
            </a:r>
            <a:r>
              <a:rPr lang="zh-CN" altLang="en-US" sz="2000" dirty="0">
                <a:latin typeface="Times New Roman" panose="02020603050405020304" pitchFamily="18" charset="0"/>
                <a:cs typeface="Times New Roman" panose="02020603050405020304" pitchFamily="18" charset="0"/>
              </a:rPr>
              <a:t> need for accurate processing and understanding of face images presented from multiple perspectives.</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97710" y="1885315"/>
            <a:ext cx="8820785" cy="3230245"/>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Overview Question</a:t>
            </a:r>
            <a:endParaRPr lang="zh-CN" altLang="en-US" sz="2400" b="1">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Explore cognitive differences in participants' processing of the letter R and face images in a mental rotation task.</a:t>
            </a:r>
            <a:endParaRPr lang="zh-CN" altLang="en-US" sz="2000">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Explore differences in participants' </a:t>
            </a:r>
            <a:r>
              <a:rPr lang="zh-CN" altLang="en-US" sz="2000" b="1">
                <a:latin typeface="Times New Roman" panose="02020603050405020304" pitchFamily="18" charset="0"/>
                <a:cs typeface="Times New Roman" panose="02020603050405020304" pitchFamily="18" charset="0"/>
              </a:rPr>
              <a:t>reaction times</a:t>
            </a:r>
            <a:r>
              <a:rPr lang="zh-CN" altLang="en-US" sz="2000">
                <a:latin typeface="Times New Roman" panose="02020603050405020304" pitchFamily="18" charset="0"/>
                <a:cs typeface="Times New Roman" panose="02020603050405020304" pitchFamily="18" charset="0"/>
              </a:rPr>
              <a:t> when processing letter R and face images.</a:t>
            </a:r>
            <a:endParaRPr lang="zh-CN" altLang="en-US" sz="2000">
              <a:latin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Explore changes in the</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rotation angle</a:t>
            </a:r>
            <a:r>
              <a:rPr lang="zh-CN" altLang="en-US" sz="2000">
                <a:latin typeface="Times New Roman" panose="02020603050405020304" pitchFamily="18" charset="0"/>
                <a:cs typeface="Times New Roman" panose="02020603050405020304" pitchFamily="18" charset="0"/>
              </a:rPr>
              <a:t> of the images (increasing every 60°) to assess the possible effects of rotation angle on cognitive processing.</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21155" y="1242695"/>
            <a:ext cx="2915920" cy="527050"/>
          </a:xfrm>
          <a:prstGeom prst="rect">
            <a:avLst/>
          </a:prstGeom>
          <a:noFill/>
        </p:spPr>
        <p:txBody>
          <a:bodyPr wrap="square">
            <a:noAutofit/>
          </a:bodyPr>
          <a:lstStyle/>
          <a:p>
            <a:r>
              <a:rPr lang="en-US" altLang="zh-CN" sz="2800" b="1" i="0" dirty="0">
                <a:solidFill>
                  <a:srgbClr val="0D0D0D"/>
                </a:solidFill>
                <a:effectLst/>
                <a:latin typeface="Times New Roman" panose="02020603050405020304" pitchFamily="18" charset="0"/>
                <a:cs typeface="Times New Roman" panose="02020603050405020304" pitchFamily="18" charset="0"/>
              </a:rPr>
              <a:t>Current research:</a:t>
            </a:r>
            <a:endParaRPr lang="en-US" altLang="zh-CN" sz="2800" b="1" i="0" dirty="0">
              <a:solidFill>
                <a:srgbClr val="0D0D0D"/>
              </a:solidFill>
              <a:effectLst/>
              <a:latin typeface="Times New Roman" panose="02020603050405020304" pitchFamily="18" charset="0"/>
              <a:cs typeface="Times New Roman" panose="02020603050405020304" pitchFamily="18" charset="0"/>
            </a:endParaRPr>
          </a:p>
          <a:p>
            <a:endParaRPr lang="zh-CN" altLang="en-US" sz="2000" i="0" dirty="0">
              <a:solidFill>
                <a:srgbClr val="0D0D0D"/>
              </a:solidFill>
              <a:effectLst/>
              <a:latin typeface="Times New Roman" panose="02020603050405020304" pitchFamily="18" charset="0"/>
              <a:cs typeface="Times New Roman" panose="02020603050405020304" pitchFamily="18" charset="0"/>
            </a:endParaRPr>
          </a:p>
        </p:txBody>
      </p:sp>
      <p:sp>
        <p:nvSpPr>
          <p:cNvPr id="2" name="文本框 1"/>
          <p:cNvSpPr txBox="1"/>
          <p:nvPr/>
        </p:nvSpPr>
        <p:spPr>
          <a:xfrm>
            <a:off x="7533640" y="2938780"/>
            <a:ext cx="4379595" cy="1465580"/>
          </a:xfrm>
          <a:prstGeom prst="rect">
            <a:avLst/>
          </a:prstGeom>
          <a:noFill/>
        </p:spPr>
        <p:txBody>
          <a:bodyPr wrap="square" rtlCol="0" anchor="t">
            <a:noAutofit/>
          </a:bodyPr>
          <a:lstStyle/>
          <a:p>
            <a:r>
              <a:rPr lang="zh-CN" altLang="en-US" b="1"/>
              <a:t>Faces trigger unique neural responses, as shown by </a:t>
            </a:r>
            <a:r>
              <a:rPr lang="zh-CN" altLang="en-US" b="1">
                <a:solidFill>
                  <a:schemeClr val="accent1"/>
                </a:solidFill>
              </a:rPr>
              <a:t>ERP components</a:t>
            </a:r>
            <a:r>
              <a:rPr lang="zh-CN" altLang="en-US" b="1"/>
              <a:t> such as </a:t>
            </a:r>
            <a:r>
              <a:rPr lang="zh-CN" altLang="en-US" b="1">
                <a:solidFill>
                  <a:schemeClr val="accent1"/>
                </a:solidFill>
              </a:rPr>
              <a:t>N170 and P1</a:t>
            </a:r>
            <a:r>
              <a:rPr lang="zh-CN" altLang="en-US" b="1"/>
              <a:t>, which behave differently when processing </a:t>
            </a:r>
            <a:r>
              <a:rPr lang="zh-CN" altLang="en-US" b="1">
                <a:solidFill>
                  <a:schemeClr val="accent1"/>
                </a:solidFill>
              </a:rPr>
              <a:t>faces</a:t>
            </a:r>
            <a:r>
              <a:rPr lang="zh-CN" altLang="en-US" b="1"/>
              <a:t> compared to other objects.</a:t>
            </a:r>
            <a:r>
              <a:rPr lang="en-US" altLang="zh-CN" b="1"/>
              <a:t> </a:t>
            </a:r>
            <a:r>
              <a:rPr lang="en-US" altLang="zh-CN" b="1">
                <a:solidFill>
                  <a:srgbClr val="FF0000"/>
                </a:solidFill>
              </a:rPr>
              <a:t>No analysis of behavioural data, different from ours</a:t>
            </a:r>
            <a:endParaRPr lang="en-US" altLang="zh-CN" b="1">
              <a:solidFill>
                <a:srgbClr val="FF0000"/>
              </a:solidFill>
            </a:endParaRPr>
          </a:p>
          <a:p>
            <a:endParaRPr lang="en-US" altLang="zh-CN" b="1">
              <a:solidFill>
                <a:srgbClr val="FF0000"/>
              </a:solidFill>
            </a:endParaRPr>
          </a:p>
        </p:txBody>
      </p:sp>
      <p:pic>
        <p:nvPicPr>
          <p:cNvPr id="3" name="图片 2"/>
          <p:cNvPicPr>
            <a:picLocks noChangeAspect="1"/>
          </p:cNvPicPr>
          <p:nvPr/>
        </p:nvPicPr>
        <p:blipFill>
          <a:blip r:embed="rId1"/>
          <a:stretch>
            <a:fillRect/>
          </a:stretch>
        </p:blipFill>
        <p:spPr>
          <a:xfrm>
            <a:off x="1662430" y="1716405"/>
            <a:ext cx="5871210" cy="4908550"/>
          </a:xfrm>
          <a:prstGeom prst="rect">
            <a:avLst/>
          </a:prstGeom>
        </p:spPr>
      </p:pic>
      <p:pic>
        <p:nvPicPr>
          <p:cNvPr id="4" name="图片 3"/>
          <p:cNvPicPr>
            <a:picLocks noChangeAspect="1"/>
          </p:cNvPicPr>
          <p:nvPr/>
        </p:nvPicPr>
        <p:blipFill>
          <a:blip r:embed="rId2"/>
          <a:stretch>
            <a:fillRect/>
          </a:stretch>
        </p:blipFill>
        <p:spPr>
          <a:xfrm>
            <a:off x="1818640" y="1844040"/>
            <a:ext cx="5558155" cy="4731385"/>
          </a:xfrm>
          <a:prstGeom prst="rect">
            <a:avLst/>
          </a:prstGeom>
        </p:spPr>
      </p:pic>
      <p:sp>
        <p:nvSpPr>
          <p:cNvPr id="5" name="文本框 4"/>
          <p:cNvSpPr txBox="1"/>
          <p:nvPr/>
        </p:nvSpPr>
        <p:spPr>
          <a:xfrm>
            <a:off x="7424420" y="2275840"/>
            <a:ext cx="4375785" cy="4243705"/>
          </a:xfrm>
          <a:prstGeom prst="rect">
            <a:avLst/>
          </a:prstGeom>
          <a:solidFill>
            <a:schemeClr val="bg1"/>
          </a:solidFill>
        </p:spPr>
        <p:txBody>
          <a:bodyPr wrap="square" rtlCol="0" anchor="t">
            <a:noAutofit/>
          </a:bodyPr>
          <a:lstStyle/>
          <a:p>
            <a:pPr algn="just"/>
            <a:r>
              <a:rPr lang="zh-CN" altLang="en-US" b="1">
                <a:solidFill>
                  <a:schemeClr val="accent1"/>
                </a:solidFill>
                <a:latin typeface="Times New Roman" panose="02020603050405020304" pitchFamily="18" charset="0"/>
                <a:cs typeface="Times New Roman" panose="02020603050405020304" pitchFamily="18" charset="0"/>
              </a:rPr>
              <a:t>Face recognition </a:t>
            </a:r>
            <a:r>
              <a:rPr lang="zh-CN" altLang="en-US" b="1">
                <a:latin typeface="Times New Roman" panose="02020603050405020304" pitchFamily="18" charset="0"/>
                <a:cs typeface="Times New Roman" panose="02020603050405020304" pitchFamily="18" charset="0"/>
              </a:rPr>
              <a:t>relies on the brain's specialised overall processing</a:t>
            </a:r>
            <a:r>
              <a:rPr lang="en-US" altLang="zh-CN" b="1">
                <a:latin typeface="Times New Roman" panose="02020603050405020304" pitchFamily="18" charset="0"/>
                <a:cs typeface="Times New Roman" panose="02020603050405020304" pitchFamily="18" charset="0"/>
              </a:rPr>
              <a:t> </a:t>
            </a:r>
            <a:r>
              <a:rPr lang="zh-CN" altLang="en-US" b="1">
                <a:latin typeface="Times New Roman" panose="02020603050405020304" pitchFamily="18" charset="0"/>
                <a:cs typeface="Times New Roman" panose="02020603050405020304" pitchFamily="18" charset="0"/>
              </a:rPr>
              <a:t>mechanisms and is particularly </a:t>
            </a:r>
            <a:r>
              <a:rPr lang="zh-CN" altLang="en-US" b="1">
                <a:solidFill>
                  <a:schemeClr val="accent1"/>
                </a:solidFill>
                <a:latin typeface="Times New Roman" panose="02020603050405020304" pitchFamily="18" charset="0"/>
                <a:cs typeface="Times New Roman" panose="02020603050405020304" pitchFamily="18" charset="0"/>
              </a:rPr>
              <a:t>sensitive</a:t>
            </a:r>
            <a:r>
              <a:rPr lang="zh-CN" altLang="en-US" b="1">
                <a:latin typeface="Times New Roman" panose="02020603050405020304" pitchFamily="18" charset="0"/>
                <a:cs typeface="Times New Roman" panose="02020603050405020304" pitchFamily="18" charset="0"/>
              </a:rPr>
              <a:t> to </a:t>
            </a:r>
            <a:r>
              <a:rPr lang="zh-CN" altLang="en-US" b="1">
                <a:solidFill>
                  <a:schemeClr val="accent1"/>
                </a:solidFill>
                <a:latin typeface="Times New Roman" panose="02020603050405020304" pitchFamily="18" charset="0"/>
                <a:cs typeface="Times New Roman" panose="02020603050405020304" pitchFamily="18" charset="0"/>
              </a:rPr>
              <a:t>face rotation</a:t>
            </a:r>
            <a:r>
              <a:rPr lang="zh-CN" altLang="en-US" b="1">
                <a:latin typeface="Times New Roman" panose="02020603050405020304" pitchFamily="18" charset="0"/>
                <a:cs typeface="Times New Roman" panose="02020603050405020304" pitchFamily="18" charset="0"/>
              </a:rPr>
              <a:t>, leading to a significant reduction in recognition efficiency when inverting or rotating the face. </a:t>
            </a:r>
            <a:endParaRPr lang="zh-CN" altLang="en-US" b="1">
              <a:latin typeface="Times New Roman" panose="02020603050405020304" pitchFamily="18" charset="0"/>
              <a:cs typeface="Times New Roman" panose="02020603050405020304" pitchFamily="18" charset="0"/>
            </a:endParaRPr>
          </a:p>
          <a:p>
            <a:pPr algn="just"/>
            <a:r>
              <a:rPr lang="zh-CN" altLang="en-US" b="1">
                <a:latin typeface="Times New Roman" panose="02020603050405020304" pitchFamily="18" charset="0"/>
                <a:cs typeface="Times New Roman" panose="02020603050405020304" pitchFamily="18" charset="0"/>
              </a:rPr>
              <a:t>In contrast,</a:t>
            </a:r>
            <a:r>
              <a:rPr lang="en-US" altLang="zh-CN" b="1">
                <a:latin typeface="Times New Roman" panose="02020603050405020304" pitchFamily="18" charset="0"/>
                <a:cs typeface="Times New Roman" panose="02020603050405020304" pitchFamily="18" charset="0"/>
              </a:rPr>
              <a:t> other classes of visual objects</a:t>
            </a:r>
            <a:r>
              <a:rPr lang="zh-CN" altLang="en-US" b="1">
                <a:solidFill>
                  <a:schemeClr val="accent1"/>
                </a:solidFill>
                <a:latin typeface="Times New Roman" panose="02020603050405020304" pitchFamily="18" charset="0"/>
                <a:cs typeface="Times New Roman" panose="02020603050405020304" pitchFamily="18" charset="0"/>
              </a:rPr>
              <a:t> recognition</a:t>
            </a:r>
            <a:r>
              <a:rPr lang="zh-CN" altLang="en-US" b="1">
                <a:latin typeface="Times New Roman" panose="02020603050405020304" pitchFamily="18" charset="0"/>
                <a:cs typeface="Times New Roman" panose="02020603050405020304" pitchFamily="18" charset="0"/>
              </a:rPr>
              <a:t>, which is processed mainly through partial information processing, is less sensitive to rotation, and therefore rotation has </a:t>
            </a:r>
            <a:r>
              <a:rPr lang="zh-CN" altLang="en-US" b="1">
                <a:solidFill>
                  <a:schemeClr val="accent1"/>
                </a:solidFill>
                <a:latin typeface="Times New Roman" panose="02020603050405020304" pitchFamily="18" charset="0"/>
                <a:cs typeface="Times New Roman" panose="02020603050405020304" pitchFamily="18" charset="0"/>
              </a:rPr>
              <a:t>less </a:t>
            </a:r>
            <a:r>
              <a:rPr lang="zh-CN" altLang="en-US" b="1">
                <a:latin typeface="Times New Roman" panose="02020603050405020304" pitchFamily="18" charset="0"/>
                <a:cs typeface="Times New Roman" panose="02020603050405020304" pitchFamily="18" charset="0"/>
              </a:rPr>
              <a:t>of an effect on </a:t>
            </a:r>
            <a:r>
              <a:rPr lang="en-US" altLang="zh-CN" b="1">
                <a:latin typeface="Times New Roman" panose="02020603050405020304" pitchFamily="18" charset="0"/>
                <a:cs typeface="Times New Roman" panose="02020603050405020304" pitchFamily="18" charset="0"/>
                <a:sym typeface="+mn-ea"/>
              </a:rPr>
              <a:t>other classes of visual objects </a:t>
            </a:r>
            <a:r>
              <a:rPr lang="zh-CN" altLang="en-US" b="1">
                <a:latin typeface="Times New Roman" panose="02020603050405020304" pitchFamily="18" charset="0"/>
                <a:cs typeface="Times New Roman" panose="02020603050405020304" pitchFamily="18" charset="0"/>
              </a:rPr>
              <a:t>recognition.</a:t>
            </a:r>
            <a:r>
              <a:rPr lang="en-US" altLang="zh-CN" b="1">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However, its rotation angle and experimental materials are different from our study.</a:t>
            </a:r>
            <a:endParaRPr lang="en-US" altLang="zh-CN" b="1">
              <a:solidFill>
                <a:srgbClr val="FF0000"/>
              </a:solidFill>
              <a:latin typeface="Times New Roman" panose="02020603050405020304" pitchFamily="18" charset="0"/>
              <a:cs typeface="Times New Roman" panose="02020603050405020304" pitchFamily="18" charset="0"/>
            </a:endParaRPr>
          </a:p>
          <a:p>
            <a:endParaRPr lang="zh-CN" altLang="en-US"/>
          </a:p>
          <a:p>
            <a:endParaRPr lang="zh-CN" altLang="en-US"/>
          </a:p>
          <a:p>
            <a:endParaRPr lang="zh-CN" altLang="en-US"/>
          </a:p>
          <a:p>
            <a:endParaRPr lang="zh-CN" altLang="en-US"/>
          </a:p>
          <a:p>
            <a:endParaRPr lang="zh-CN" altLang="en-US"/>
          </a:p>
        </p:txBody>
      </p:sp>
      <p:pic>
        <p:nvPicPr>
          <p:cNvPr id="6" name="图片 5"/>
          <p:cNvPicPr>
            <a:picLocks noChangeAspect="1"/>
          </p:cNvPicPr>
          <p:nvPr/>
        </p:nvPicPr>
        <p:blipFill>
          <a:blip r:embed="rId3"/>
          <a:stretch>
            <a:fillRect/>
          </a:stretch>
        </p:blipFill>
        <p:spPr>
          <a:xfrm>
            <a:off x="1624330" y="1844040"/>
            <a:ext cx="5800090" cy="4770755"/>
          </a:xfrm>
          <a:prstGeom prst="rect">
            <a:avLst/>
          </a:prstGeom>
        </p:spPr>
      </p:pic>
      <p:sp>
        <p:nvSpPr>
          <p:cNvPr id="7" name="文本框 6"/>
          <p:cNvSpPr txBox="1"/>
          <p:nvPr/>
        </p:nvSpPr>
        <p:spPr>
          <a:xfrm>
            <a:off x="7472045" y="2179955"/>
            <a:ext cx="4375785" cy="4395470"/>
          </a:xfrm>
          <a:prstGeom prst="rect">
            <a:avLst/>
          </a:prstGeom>
          <a:solidFill>
            <a:schemeClr val="bg1"/>
          </a:solidFill>
        </p:spPr>
        <p:txBody>
          <a:bodyPr wrap="square" rtlCol="0" anchor="t">
            <a:noAutofit/>
          </a:bodyPr>
          <a:lstStyle/>
          <a:p>
            <a:pPr algn="l"/>
            <a:r>
              <a:rPr lang="zh-CN" altLang="en-US" b="1">
                <a:solidFill>
                  <a:schemeClr val="tx1"/>
                </a:solidFill>
              </a:rPr>
              <a:t>It highlights how face direction affects recognition speed, showing that rotation </a:t>
            </a:r>
            <a:r>
              <a:rPr lang="zh-CN" altLang="en-US" b="1">
                <a:solidFill>
                  <a:schemeClr val="accent1"/>
                </a:solidFill>
              </a:rPr>
              <a:t>increases the time</a:t>
            </a:r>
            <a:r>
              <a:rPr lang="zh-CN" altLang="en-US" b="1">
                <a:solidFill>
                  <a:schemeClr val="tx1"/>
                </a:solidFill>
              </a:rPr>
              <a:t> required for recognition. However, changes in fac</a:t>
            </a:r>
            <a:r>
              <a:rPr lang="en-US" altLang="zh-CN" b="1">
                <a:solidFill>
                  <a:schemeClr val="tx1"/>
                </a:solidFill>
              </a:rPr>
              <a:t>e</a:t>
            </a:r>
            <a:r>
              <a:rPr lang="zh-CN" altLang="en-US" b="1">
                <a:solidFill>
                  <a:schemeClr val="tx1"/>
                </a:solidFill>
              </a:rPr>
              <a:t> e</a:t>
            </a:r>
            <a:r>
              <a:rPr lang="en-US" altLang="zh-CN" b="1">
                <a:solidFill>
                  <a:schemeClr val="tx1"/>
                </a:solidFill>
              </a:rPr>
              <a:t>motion</a:t>
            </a:r>
            <a:r>
              <a:rPr lang="zh-CN" altLang="en-US" b="1">
                <a:solidFill>
                  <a:schemeClr val="tx1"/>
                </a:solidFill>
              </a:rPr>
              <a:t> do </a:t>
            </a:r>
            <a:r>
              <a:rPr lang="zh-CN" altLang="en-US" b="1">
                <a:solidFill>
                  <a:schemeClr val="accent1"/>
                </a:solidFill>
              </a:rPr>
              <a:t>not significantly</a:t>
            </a:r>
            <a:r>
              <a:rPr lang="zh-CN" altLang="en-US" b="1">
                <a:solidFill>
                  <a:schemeClr val="tx1"/>
                </a:solidFill>
              </a:rPr>
              <a:t> affect recognition time.</a:t>
            </a:r>
            <a:r>
              <a:rPr lang="en-US" altLang="zh-CN" b="1">
                <a:solidFill>
                  <a:schemeClr val="tx1"/>
                </a:solidFill>
              </a:rPr>
              <a:t> </a:t>
            </a:r>
            <a:r>
              <a:rPr lang="en-US" altLang="zh-CN" b="1">
                <a:solidFill>
                  <a:srgbClr val="FF0000"/>
                </a:solidFill>
              </a:rPr>
              <a:t>But our study compares the recognition response rate of faces and letters.</a:t>
            </a:r>
            <a:endParaRPr lang="en-US" altLang="zh-CN" b="1">
              <a:solidFill>
                <a:srgbClr val="FF0000"/>
              </a:solidFill>
            </a:endParaRPr>
          </a:p>
        </p:txBody>
      </p:sp>
      <p:pic>
        <p:nvPicPr>
          <p:cNvPr id="8" name="图片 7"/>
          <p:cNvPicPr>
            <a:picLocks noChangeAspect="1"/>
          </p:cNvPicPr>
          <p:nvPr/>
        </p:nvPicPr>
        <p:blipFill>
          <a:blip r:embed="rId4"/>
          <a:stretch>
            <a:fillRect/>
          </a:stretch>
        </p:blipFill>
        <p:spPr>
          <a:xfrm>
            <a:off x="1662430" y="1715770"/>
            <a:ext cx="5601970" cy="4967605"/>
          </a:xfrm>
          <a:prstGeom prst="rect">
            <a:avLst/>
          </a:prstGeom>
        </p:spPr>
      </p:pic>
      <p:sp>
        <p:nvSpPr>
          <p:cNvPr id="10" name="文本框 9"/>
          <p:cNvSpPr txBox="1"/>
          <p:nvPr/>
        </p:nvSpPr>
        <p:spPr>
          <a:xfrm>
            <a:off x="7533640" y="2179955"/>
            <a:ext cx="4205605" cy="2224405"/>
          </a:xfrm>
          <a:prstGeom prst="rect">
            <a:avLst/>
          </a:prstGeom>
          <a:solidFill>
            <a:schemeClr val="bg1"/>
          </a:solidFill>
        </p:spPr>
        <p:txBody>
          <a:bodyPr wrap="square" rtlCol="0" anchor="t">
            <a:noAutofit/>
          </a:bodyPr>
          <a:lstStyle/>
          <a:p>
            <a:pPr algn="just"/>
            <a:r>
              <a:rPr lang="zh-CN" altLang="en-US" b="1"/>
              <a:t>This article </a:t>
            </a:r>
            <a:r>
              <a:rPr lang="en-US" altLang="zh-CN" b="1"/>
              <a:t>t</a:t>
            </a:r>
            <a:r>
              <a:rPr lang="zh-CN" altLang="en-US" b="1"/>
              <a:t>wo studies examined the effects of task demands on visual comparisons of </a:t>
            </a:r>
            <a:r>
              <a:rPr lang="zh-CN" altLang="en-US" b="1">
                <a:solidFill>
                  <a:schemeClr val="accent1"/>
                </a:solidFill>
              </a:rPr>
              <a:t>face</a:t>
            </a:r>
            <a:r>
              <a:rPr lang="zh-CN" altLang="en-US" b="1"/>
              <a:t> patterns and comparable </a:t>
            </a:r>
            <a:r>
              <a:rPr lang="zh-CN" altLang="en-US" b="1">
                <a:solidFill>
                  <a:schemeClr val="accent1"/>
                </a:solidFill>
              </a:rPr>
              <a:t>non-face</a:t>
            </a:r>
            <a:r>
              <a:rPr lang="zh-CN" altLang="en-US" b="1"/>
              <a:t> patterns. Subjects were consistently </a:t>
            </a:r>
            <a:r>
              <a:rPr lang="zh-CN" altLang="en-US" b="1">
                <a:solidFill>
                  <a:schemeClr val="accent1"/>
                </a:solidFill>
              </a:rPr>
              <a:t>quicker</a:t>
            </a:r>
            <a:r>
              <a:rPr lang="zh-CN" altLang="en-US" b="1"/>
              <a:t> to judge faces than non-faces. </a:t>
            </a:r>
            <a:r>
              <a:rPr lang="zh-CN" altLang="en-US" b="1">
                <a:solidFill>
                  <a:srgbClr val="FF0000"/>
                </a:solidFill>
              </a:rPr>
              <a:t>But our study felt that faces </a:t>
            </a:r>
            <a:r>
              <a:rPr lang="en-US" altLang="zh-CN" b="1">
                <a:solidFill>
                  <a:srgbClr val="FF0000"/>
                </a:solidFill>
              </a:rPr>
              <a:t>RT</a:t>
            </a:r>
            <a:r>
              <a:rPr lang="zh-CN" altLang="en-US" b="1">
                <a:solidFill>
                  <a:srgbClr val="FF0000"/>
                </a:solidFill>
              </a:rPr>
              <a:t> to be slower.</a:t>
            </a:r>
            <a:endParaRPr lang="zh-CN" alt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2" grpId="0"/>
      <p:bldP spid="2" grpId="1"/>
      <p:bldP spid="5" grpId="0" bldLvl="0" animBg="1"/>
      <p:bldP spid="5" grpId="1" animBg="1"/>
      <p:bldP spid="7" grpId="0" bldLvl="0" animBg="1"/>
      <p:bldP spid="7" grpId="1" animBg="1"/>
      <p:bldP spid="10" grpId="0"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66645" y="1766570"/>
            <a:ext cx="8385175" cy="4057650"/>
          </a:xfrm>
          <a:prstGeom prst="rect">
            <a:avLst/>
          </a:prstGeom>
          <a:noFill/>
        </p:spPr>
        <p:txBody>
          <a:bodyPr wrap="square" rtlCol="0" anchor="t">
            <a:noAutofit/>
          </a:bodyPr>
          <a:lstStyle/>
          <a:p>
            <a:r>
              <a:rPr lang="zh-CN" altLang="en-US" sz="2000" dirty="0">
                <a:latin typeface="Times New Roman" panose="02020603050405020304" pitchFamily="18" charset="0"/>
                <a:cs typeface="Times New Roman" panose="02020603050405020304" pitchFamily="18" charset="0"/>
              </a:rPr>
              <a:t>In different sets of independent variables - material</a:t>
            </a:r>
            <a:r>
              <a:rPr lang="zh-CN" altLang="en-US" sz="2000" b="1" dirty="0">
                <a:solidFill>
                  <a:schemeClr val="accent1"/>
                </a:solidFill>
                <a:latin typeface="Times New Roman" panose="02020603050405020304" pitchFamily="18" charset="0"/>
                <a:cs typeface="Times New Roman" panose="02020603050405020304" pitchFamily="18" charset="0"/>
              </a:rPr>
              <a:t> type</a:t>
            </a:r>
            <a:r>
              <a:rPr lang="zh-CN" altLang="en-US" sz="2000" dirty="0">
                <a:latin typeface="Times New Roman" panose="02020603050405020304" pitchFamily="18" charset="0"/>
                <a:cs typeface="Times New Roman" panose="02020603050405020304" pitchFamily="18" charset="0"/>
              </a:rPr>
              <a:t> </a:t>
            </a:r>
            <a:r>
              <a:rPr lang="zh-CN" altLang="en-US" sz="2000" b="1" dirty="0">
                <a:solidFill>
                  <a:schemeClr val="accent1"/>
                </a:solidFill>
                <a:latin typeface="Times New Roman" panose="02020603050405020304" pitchFamily="18" charset="0"/>
                <a:cs typeface="Times New Roman" panose="02020603050405020304" pitchFamily="18" charset="0"/>
              </a:rPr>
              <a:t>(letter/face)</a:t>
            </a:r>
            <a:r>
              <a:rPr lang="zh-CN" altLang="en-US" sz="2000" dirty="0">
                <a:latin typeface="Times New Roman" panose="02020603050405020304" pitchFamily="18" charset="0"/>
                <a:cs typeface="Times New Roman" panose="02020603050405020304" pitchFamily="18" charset="0"/>
              </a:rPr>
              <a:t> and rotation </a:t>
            </a:r>
            <a:r>
              <a:rPr lang="zh-CN" altLang="en-US" sz="2000" b="1" dirty="0">
                <a:solidFill>
                  <a:schemeClr val="accent1"/>
                </a:solidFill>
                <a:latin typeface="Times New Roman" panose="02020603050405020304" pitchFamily="18" charset="0"/>
                <a:cs typeface="Times New Roman" panose="02020603050405020304" pitchFamily="18" charset="0"/>
              </a:rPr>
              <a:t>angle</a:t>
            </a:r>
            <a:r>
              <a:rPr lang="zh-CN" altLang="en-US" sz="2000" dirty="0">
                <a:latin typeface="Times New Roman" panose="02020603050405020304" pitchFamily="18" charset="0"/>
                <a:cs typeface="Times New Roman" panose="02020603050405020304" pitchFamily="18" charset="0"/>
              </a:rPr>
              <a:t> </a:t>
            </a:r>
            <a:r>
              <a:rPr lang="zh-CN" altLang="en-US" sz="2000" b="1" dirty="0">
                <a:solidFill>
                  <a:schemeClr val="accent1"/>
                </a:solidFill>
                <a:latin typeface="Times New Roman" panose="02020603050405020304" pitchFamily="18" charset="0"/>
                <a:cs typeface="Times New Roman" panose="02020603050405020304" pitchFamily="18" charset="0"/>
              </a:rPr>
              <a:t>(every 60° increment)</a:t>
            </a:r>
            <a:r>
              <a:rPr lang="zh-CN" altLang="en-US" sz="2000" dirty="0">
                <a:latin typeface="Times New Roman" panose="02020603050405020304" pitchFamily="18" charset="0"/>
                <a:cs typeface="Times New Roman" panose="02020603050405020304" pitchFamily="18" charset="0"/>
              </a:rPr>
              <a:t> - there will be significant differences in reaction time (RT).</a:t>
            </a:r>
            <a:endParaRPr lang="zh-CN" altLang="en-US" sz="20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Effect of material </a:t>
            </a:r>
            <a:r>
              <a:rPr lang="zh-CN" altLang="en-US" sz="2000" b="1" dirty="0">
                <a:solidFill>
                  <a:schemeClr val="accent1"/>
                </a:solidFill>
                <a:latin typeface="Times New Roman" panose="02020603050405020304" pitchFamily="18" charset="0"/>
                <a:cs typeface="Times New Roman" panose="02020603050405020304" pitchFamily="18" charset="0"/>
              </a:rPr>
              <a:t>type on RT</a:t>
            </a:r>
            <a:r>
              <a:rPr lang="zh-CN" altLang="en-US" sz="2000" dirty="0">
                <a:latin typeface="Times New Roman" panose="02020603050405020304" pitchFamily="18" charset="0"/>
                <a:cs typeface="Times New Roman" panose="02020603050405020304" pitchFamily="18" charset="0"/>
              </a:rPr>
              <a:t>: It is expected that the RT for the face rotation task may be </a:t>
            </a:r>
            <a:r>
              <a:rPr lang="zh-CN" altLang="en-US" sz="2000" b="1" dirty="0">
                <a:latin typeface="Times New Roman" panose="02020603050405020304" pitchFamily="18" charset="0"/>
                <a:cs typeface="Times New Roman" panose="02020603050405020304" pitchFamily="18" charset="0"/>
              </a:rPr>
              <a:t>higher than</a:t>
            </a:r>
            <a:r>
              <a:rPr lang="zh-CN" altLang="en-US" sz="2000" dirty="0">
                <a:latin typeface="Times New Roman" panose="02020603050405020304" pitchFamily="18" charset="0"/>
                <a:cs typeface="Times New Roman" panose="02020603050405020304" pitchFamily="18" charset="0"/>
              </a:rPr>
              <a:t> that for the letter rotation task.</a:t>
            </a:r>
            <a:endParaRPr lang="zh-CN" altLang="en-US" sz="20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Effect of </a:t>
            </a:r>
            <a:r>
              <a:rPr lang="zh-CN" altLang="en-US" sz="2000" b="1" dirty="0">
                <a:solidFill>
                  <a:schemeClr val="accent1"/>
                </a:solidFill>
                <a:latin typeface="Times New Roman" panose="02020603050405020304" pitchFamily="18" charset="0"/>
                <a:cs typeface="Times New Roman" panose="02020603050405020304" pitchFamily="18" charset="0"/>
              </a:rPr>
              <a:t>angle and material type on RT</a:t>
            </a:r>
            <a:r>
              <a:rPr lang="zh-CN" altLang="en-US" sz="2000" dirty="0">
                <a:latin typeface="Times New Roman" panose="02020603050405020304" pitchFamily="18" charset="0"/>
                <a:cs typeface="Times New Roman" panose="02020603050405020304" pitchFamily="18" charset="0"/>
              </a:rPr>
              <a:t>: We expect RT to increase with rotation angle for </a:t>
            </a:r>
            <a:r>
              <a:rPr lang="zh-CN" altLang="en-US" sz="2000" b="1" dirty="0">
                <a:latin typeface="Times New Roman" panose="02020603050405020304" pitchFamily="18" charset="0"/>
                <a:cs typeface="Times New Roman" panose="02020603050405020304" pitchFamily="18" charset="0"/>
              </a:rPr>
              <a:t>both</a:t>
            </a:r>
            <a:r>
              <a:rPr lang="zh-CN" altLang="en-US" sz="2000" dirty="0">
                <a:latin typeface="Times New Roman" panose="02020603050405020304" pitchFamily="18" charset="0"/>
                <a:cs typeface="Times New Roman" panose="02020603050405020304" pitchFamily="18" charset="0"/>
              </a:rPr>
              <a:t> letters and faces. However, faces will be </a:t>
            </a:r>
            <a:r>
              <a:rPr lang="zh-CN" altLang="en-US" sz="2000" b="1" dirty="0">
                <a:latin typeface="Times New Roman" panose="02020603050405020304" pitchFamily="18" charset="0"/>
                <a:cs typeface="Times New Roman" panose="02020603050405020304" pitchFamily="18" charset="0"/>
              </a:rPr>
              <a:t>more sensitive</a:t>
            </a:r>
            <a:r>
              <a:rPr lang="zh-CN" altLang="en-US" sz="2000" dirty="0">
                <a:latin typeface="Times New Roman" panose="02020603050405020304" pitchFamily="18" charset="0"/>
                <a:cs typeface="Times New Roman" panose="02020603050405020304" pitchFamily="18" charset="0"/>
              </a:rPr>
              <a:t> to the rotation angle. An </a:t>
            </a:r>
            <a:r>
              <a:rPr lang="zh-CN" altLang="en-US" sz="2000" b="1" dirty="0">
                <a:latin typeface="Times New Roman" panose="02020603050405020304" pitchFamily="18" charset="0"/>
                <a:cs typeface="Times New Roman" panose="02020603050405020304" pitchFamily="18" charset="0"/>
              </a:rPr>
              <a:t>increase</a:t>
            </a:r>
            <a:r>
              <a:rPr lang="zh-CN" altLang="en-US" sz="2000" dirty="0">
                <a:latin typeface="Times New Roman" panose="02020603050405020304" pitchFamily="18" charset="0"/>
                <a:cs typeface="Times New Roman" panose="02020603050405020304" pitchFamily="18" charset="0"/>
              </a:rPr>
              <a:t> in face rotation angle may result in a significant change in RT.</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a:stCxn id="5" idx="0"/>
          </p:cNvCxnSpPr>
          <p:nvPr/>
        </p:nvCxnSpPr>
        <p:spPr>
          <a:xfrm>
            <a:off x="4027714" y="1928948"/>
            <a:ext cx="1258388" cy="1500052"/>
          </a:xfrm>
          <a:prstGeom prst="line">
            <a:avLst/>
          </a:prstGeom>
          <a:ln w="38100">
            <a:solidFill>
              <a:srgbClr val="242D4E"/>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5" idx="0"/>
          </p:cNvCxnSpPr>
          <p:nvPr/>
        </p:nvCxnSpPr>
        <p:spPr>
          <a:xfrm flipH="1">
            <a:off x="2769326" y="1928948"/>
            <a:ext cx="1258388" cy="1500052"/>
          </a:xfrm>
          <a:prstGeom prst="line">
            <a:avLst/>
          </a:prstGeom>
          <a:ln w="38100">
            <a:solidFill>
              <a:srgbClr val="242D4E"/>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1645920" y="1933303"/>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Train</a:t>
            </a:r>
            <a:endParaRPr lang="zh-CN" altLang="en-US" dirty="0">
              <a:latin typeface="Times New Roman" panose="02020603050405020304" pitchFamily="18" charset="0"/>
              <a:cs typeface="Times New Roman" panose="02020603050405020304" pitchFamily="18" charset="0"/>
            </a:endParaRPr>
          </a:p>
        </p:txBody>
      </p:sp>
      <p:cxnSp>
        <p:nvCxnSpPr>
          <p:cNvPr id="4" name="直接箭头连接符 3"/>
          <p:cNvCxnSpPr>
            <a:stCxn id="2" idx="3"/>
          </p:cNvCxnSpPr>
          <p:nvPr/>
        </p:nvCxnSpPr>
        <p:spPr>
          <a:xfrm flipV="1">
            <a:off x="2769326" y="2229394"/>
            <a:ext cx="696685" cy="4355"/>
          </a:xfrm>
          <a:prstGeom prst="straightConnector1">
            <a:avLst/>
          </a:prstGeom>
          <a:ln w="28575">
            <a:solidFill>
              <a:srgbClr val="242D4E"/>
            </a:solidFill>
            <a:tailEnd type="triangle"/>
          </a:ln>
        </p:spPr>
        <p:style>
          <a:lnRef idx="1">
            <a:schemeClr val="accent1"/>
          </a:lnRef>
          <a:fillRef idx="0">
            <a:schemeClr val="accent1"/>
          </a:fillRef>
          <a:effectRef idx="0">
            <a:schemeClr val="accent1"/>
          </a:effectRef>
          <a:fontRef idx="minor">
            <a:schemeClr val="tx1"/>
          </a:fontRef>
        </p:style>
      </p:cxnSp>
      <p:sp>
        <p:nvSpPr>
          <p:cNvPr id="5" name="矩形: 圆角 4"/>
          <p:cNvSpPr/>
          <p:nvPr/>
        </p:nvSpPr>
        <p:spPr>
          <a:xfrm>
            <a:off x="3466011" y="1928948"/>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Letter 60trials</a:t>
            </a:r>
            <a:endParaRPr lang="zh-CN" altLang="en-US" dirty="0">
              <a:latin typeface="Times New Roman" panose="02020603050405020304" pitchFamily="18" charset="0"/>
              <a:cs typeface="Times New Roman" panose="02020603050405020304" pitchFamily="18" charset="0"/>
            </a:endParaRPr>
          </a:p>
        </p:txBody>
      </p:sp>
      <p:sp>
        <p:nvSpPr>
          <p:cNvPr id="6" name="矩形: 圆角 5"/>
          <p:cNvSpPr/>
          <p:nvPr/>
        </p:nvSpPr>
        <p:spPr>
          <a:xfrm>
            <a:off x="5429795" y="1928948"/>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Male Face</a:t>
            </a:r>
            <a:endParaRPr lang="en-US" altLang="zh-CN" sz="1200"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60trials</a:t>
            </a:r>
            <a:endParaRPr lang="zh-CN" altLang="en-US" dirty="0">
              <a:latin typeface="Times New Roman" panose="02020603050405020304" pitchFamily="18" charset="0"/>
              <a:cs typeface="Times New Roman" panose="02020603050405020304" pitchFamily="18" charset="0"/>
            </a:endParaRPr>
          </a:p>
        </p:txBody>
      </p:sp>
      <p:cxnSp>
        <p:nvCxnSpPr>
          <p:cNvPr id="10" name="直接箭头连接符 9"/>
          <p:cNvCxnSpPr>
            <a:stCxn id="5" idx="3"/>
            <a:endCxn id="6" idx="1"/>
          </p:cNvCxnSpPr>
          <p:nvPr/>
        </p:nvCxnSpPr>
        <p:spPr>
          <a:xfrm>
            <a:off x="4589417" y="2229394"/>
            <a:ext cx="840378" cy="0"/>
          </a:xfrm>
          <a:prstGeom prst="straightConnector1">
            <a:avLst/>
          </a:prstGeom>
          <a:ln w="28575">
            <a:solidFill>
              <a:srgbClr val="242D4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3"/>
          </p:cNvCxnSpPr>
          <p:nvPr/>
        </p:nvCxnSpPr>
        <p:spPr>
          <a:xfrm flipV="1">
            <a:off x="6553201" y="2229391"/>
            <a:ext cx="886223" cy="3"/>
          </a:xfrm>
          <a:prstGeom prst="straightConnector1">
            <a:avLst/>
          </a:prstGeom>
          <a:ln w="28575">
            <a:solidFill>
              <a:srgbClr val="242D4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562830" y="2229391"/>
            <a:ext cx="794533" cy="0"/>
          </a:xfrm>
          <a:prstGeom prst="straightConnector1">
            <a:avLst/>
          </a:prstGeom>
          <a:ln w="28575">
            <a:solidFill>
              <a:srgbClr val="242D4E"/>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rotWithShape="1">
          <a:blip r:embed="rId1"/>
          <a:srcRect t="20265" b="20265"/>
          <a:stretch>
            <a:fillRect/>
          </a:stretch>
        </p:blipFill>
        <p:spPr>
          <a:xfrm>
            <a:off x="2077884" y="3883266"/>
            <a:ext cx="1258384" cy="707841"/>
          </a:xfrm>
          <a:prstGeom prst="rect">
            <a:avLst/>
          </a:prstGeom>
        </p:spPr>
      </p:pic>
      <p:sp>
        <p:nvSpPr>
          <p:cNvPr id="26" name="文本框 25"/>
          <p:cNvSpPr txBox="1"/>
          <p:nvPr/>
        </p:nvSpPr>
        <p:spPr>
          <a:xfrm>
            <a:off x="2086252" y="4716562"/>
            <a:ext cx="1250016" cy="58477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1040*800</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5 seconds</a:t>
            </a:r>
            <a:endParaRPr lang="en-US" altLang="zh-CN" sz="1600" dirty="0">
              <a:latin typeface="Times New Roman" panose="02020603050405020304" pitchFamily="18" charset="0"/>
              <a:cs typeface="Times New Roman" panose="02020603050405020304" pitchFamily="18" charset="0"/>
            </a:endParaRPr>
          </a:p>
        </p:txBody>
      </p:sp>
      <p:pic>
        <p:nvPicPr>
          <p:cNvPr id="28" name="图片 27"/>
          <p:cNvPicPr>
            <a:picLocks noChangeAspect="1"/>
          </p:cNvPicPr>
          <p:nvPr/>
        </p:nvPicPr>
        <p:blipFill rotWithShape="1">
          <a:blip r:embed="rId2"/>
          <a:srcRect t="26" b="26"/>
          <a:stretch>
            <a:fillRect/>
          </a:stretch>
        </p:blipFill>
        <p:spPr>
          <a:xfrm>
            <a:off x="3960225" y="3883265"/>
            <a:ext cx="1258384" cy="707841"/>
          </a:xfrm>
          <a:prstGeom prst="rect">
            <a:avLst/>
          </a:prstGeom>
        </p:spPr>
      </p:pic>
      <p:sp>
        <p:nvSpPr>
          <p:cNvPr id="29" name="文本框 28"/>
          <p:cNvSpPr txBox="1"/>
          <p:nvPr/>
        </p:nvSpPr>
        <p:spPr>
          <a:xfrm>
            <a:off x="3621751" y="4628606"/>
            <a:ext cx="1935332" cy="1077218"/>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Angle difference</a:t>
            </a:r>
            <a:endParaRPr lang="en-US" altLang="zh-CN" sz="1600" dirty="0">
              <a:latin typeface="Times New Roman" panose="02020603050405020304" pitchFamily="18" charset="0"/>
              <a:cs typeface="Times New Roman" panose="02020603050405020304" pitchFamily="18" charset="0"/>
            </a:endParaRPr>
          </a:p>
          <a:p>
            <a:pPr algn="ctr"/>
            <a:r>
              <a:rPr lang="en-US" altLang="zh-CN" sz="1600" dirty="0">
                <a:latin typeface="Times New Roman" panose="02020603050405020304" pitchFamily="18" charset="0"/>
                <a:cs typeface="Times New Roman" panose="02020603050405020304" pitchFamily="18" charset="0"/>
              </a:rPr>
              <a:t>6 levels</a:t>
            </a:r>
            <a:endParaRPr lang="en-US" altLang="zh-CN" sz="1600" dirty="0">
              <a:latin typeface="Times New Roman" panose="02020603050405020304" pitchFamily="18" charset="0"/>
              <a:cs typeface="Times New Roman" panose="02020603050405020304" pitchFamily="18" charset="0"/>
            </a:endParaRPr>
          </a:p>
          <a:p>
            <a:pPr algn="ctr"/>
            <a:r>
              <a:rPr lang="en-US" altLang="zh-CN" sz="1600" dirty="0">
                <a:latin typeface="Times New Roman" panose="02020603050405020304" pitchFamily="18" charset="0"/>
                <a:cs typeface="Times New Roman" panose="02020603050405020304" pitchFamily="18" charset="0"/>
              </a:rPr>
              <a:t>Showed randomly</a:t>
            </a:r>
            <a:endParaRPr lang="en-US" altLang="zh-CN" sz="1600" dirty="0">
              <a:latin typeface="Times New Roman" panose="02020603050405020304" pitchFamily="18" charset="0"/>
              <a:cs typeface="Times New Roman" panose="02020603050405020304" pitchFamily="18" charset="0"/>
            </a:endParaRPr>
          </a:p>
          <a:p>
            <a:pPr algn="ctr"/>
            <a:r>
              <a:rPr lang="en-US" altLang="zh-CN" sz="1600" dirty="0">
                <a:latin typeface="Times New Roman" panose="02020603050405020304" pitchFamily="18" charset="0"/>
                <a:cs typeface="Times New Roman" panose="02020603050405020304" pitchFamily="18" charset="0"/>
              </a:rPr>
              <a:t>Each 10times</a:t>
            </a:r>
            <a:endParaRPr lang="zh-CN" altLang="en-US" sz="1600" dirty="0">
              <a:latin typeface="Times New Roman" panose="02020603050405020304" pitchFamily="18" charset="0"/>
              <a:cs typeface="Times New Roman" panose="02020603050405020304" pitchFamily="18" charset="0"/>
            </a:endParaRPr>
          </a:p>
        </p:txBody>
      </p:sp>
      <p:pic>
        <p:nvPicPr>
          <p:cNvPr id="32" name="图片 31"/>
          <p:cNvPicPr>
            <a:picLocks noChangeAspect="1"/>
          </p:cNvPicPr>
          <p:nvPr/>
        </p:nvPicPr>
        <p:blipFill rotWithShape="1">
          <a:blip r:embed="rId3"/>
          <a:srcRect l="6640" r="6640"/>
          <a:stretch>
            <a:fillRect/>
          </a:stretch>
        </p:blipFill>
        <p:spPr>
          <a:xfrm>
            <a:off x="5842566" y="3883265"/>
            <a:ext cx="1258384" cy="707841"/>
          </a:xfrm>
          <a:prstGeom prst="rect">
            <a:avLst/>
          </a:prstGeom>
        </p:spPr>
      </p:pic>
      <p:sp>
        <p:nvSpPr>
          <p:cNvPr id="33" name="文本框 32"/>
          <p:cNvSpPr txBox="1"/>
          <p:nvPr/>
        </p:nvSpPr>
        <p:spPr>
          <a:xfrm>
            <a:off x="5504092" y="4628604"/>
            <a:ext cx="1935332" cy="1077218"/>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Next trials</a:t>
            </a:r>
            <a:endParaRPr lang="en-US" altLang="zh-CN" sz="1600" dirty="0">
              <a:latin typeface="Times New Roman" panose="02020603050405020304" pitchFamily="18" charset="0"/>
              <a:cs typeface="Times New Roman" panose="02020603050405020304" pitchFamily="18" charset="0"/>
            </a:endParaRPr>
          </a:p>
          <a:p>
            <a:pPr algn="ctr"/>
            <a:r>
              <a:rPr lang="en-US" altLang="zh-CN" sz="1600" dirty="0">
                <a:latin typeface="Times New Roman" panose="02020603050405020304" pitchFamily="18" charset="0"/>
                <a:cs typeface="Times New Roman" panose="02020603050405020304" pitchFamily="18" charset="0"/>
              </a:rPr>
              <a:t>By click button</a:t>
            </a:r>
            <a:endParaRPr lang="en-US" altLang="zh-CN" sz="1600" dirty="0">
              <a:latin typeface="Times New Roman" panose="02020603050405020304" pitchFamily="18" charset="0"/>
              <a:cs typeface="Times New Roman" panose="02020603050405020304" pitchFamily="18" charset="0"/>
            </a:endParaRPr>
          </a:p>
          <a:p>
            <a:pPr algn="ctr"/>
            <a:r>
              <a:rPr lang="en-US" altLang="zh-CN" sz="1600" dirty="0">
                <a:latin typeface="Times New Roman" panose="02020603050405020304" pitchFamily="18" charset="0"/>
                <a:cs typeface="Times New Roman" panose="02020603050405020304" pitchFamily="18" charset="0"/>
              </a:rPr>
              <a:t>To judge whether is same letter or not</a:t>
            </a:r>
            <a:endParaRPr lang="zh-CN" altLang="en-US" sz="1600" dirty="0">
              <a:latin typeface="Times New Roman" panose="02020603050405020304" pitchFamily="18" charset="0"/>
              <a:cs typeface="Times New Roman" panose="02020603050405020304" pitchFamily="18" charset="0"/>
            </a:endParaRPr>
          </a:p>
        </p:txBody>
      </p:sp>
      <p:pic>
        <p:nvPicPr>
          <p:cNvPr id="35" name="图片 34"/>
          <p:cNvPicPr>
            <a:picLocks noChangeAspect="1"/>
          </p:cNvPicPr>
          <p:nvPr/>
        </p:nvPicPr>
        <p:blipFill rotWithShape="1">
          <a:blip r:embed="rId4"/>
          <a:srcRect l="9796" r="9796"/>
          <a:stretch>
            <a:fillRect/>
          </a:stretch>
        </p:blipFill>
        <p:spPr>
          <a:xfrm>
            <a:off x="7724907" y="3883264"/>
            <a:ext cx="1258384" cy="707841"/>
          </a:xfrm>
          <a:prstGeom prst="rect">
            <a:avLst/>
          </a:prstGeom>
        </p:spPr>
      </p:pic>
      <p:sp>
        <p:nvSpPr>
          <p:cNvPr id="36" name="文本框 35"/>
          <p:cNvSpPr txBox="1"/>
          <p:nvPr/>
        </p:nvSpPr>
        <p:spPr>
          <a:xfrm>
            <a:off x="7385247" y="4582439"/>
            <a:ext cx="1935332"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30seconds break</a:t>
            </a:r>
            <a:endParaRPr lang="en-US" altLang="zh-CN" sz="1600" dirty="0">
              <a:latin typeface="Times New Roman" panose="02020603050405020304" pitchFamily="18" charset="0"/>
              <a:cs typeface="Times New Roman" panose="02020603050405020304" pitchFamily="18" charset="0"/>
            </a:endParaRPr>
          </a:p>
          <a:p>
            <a:pPr algn="ctr"/>
            <a:r>
              <a:rPr lang="en-US" altLang="zh-CN" sz="1600" dirty="0">
                <a:latin typeface="Times New Roman" panose="02020603050405020304" pitchFamily="18" charset="0"/>
                <a:cs typeface="Times New Roman" panose="02020603050405020304" pitchFamily="18" charset="0"/>
              </a:rPr>
              <a:t>Next part</a:t>
            </a:r>
            <a:endParaRPr lang="zh-CN" altLang="en-US" sz="1600" dirty="0">
              <a:latin typeface="Times New Roman" panose="02020603050405020304" pitchFamily="18" charset="0"/>
              <a:cs typeface="Times New Roman" panose="02020603050405020304" pitchFamily="18" charset="0"/>
            </a:endParaRPr>
          </a:p>
        </p:txBody>
      </p:sp>
      <p:cxnSp>
        <p:nvCxnSpPr>
          <p:cNvPr id="38" name="直接箭头连接符 37"/>
          <p:cNvCxnSpPr>
            <a:stCxn id="25" idx="3"/>
            <a:endCxn id="28" idx="1"/>
          </p:cNvCxnSpPr>
          <p:nvPr/>
        </p:nvCxnSpPr>
        <p:spPr>
          <a:xfrm flipV="1">
            <a:off x="3336268" y="4237186"/>
            <a:ext cx="623957" cy="1"/>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8" idx="3"/>
            <a:endCxn id="32" idx="1"/>
          </p:cNvCxnSpPr>
          <p:nvPr/>
        </p:nvCxnSpPr>
        <p:spPr>
          <a:xfrm>
            <a:off x="5218609" y="4237186"/>
            <a:ext cx="623957"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2" idx="3"/>
            <a:endCxn id="35" idx="1"/>
          </p:cNvCxnSpPr>
          <p:nvPr/>
        </p:nvCxnSpPr>
        <p:spPr>
          <a:xfrm flipV="1">
            <a:off x="7100950" y="4237185"/>
            <a:ext cx="623957" cy="1"/>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9357363" y="1934174"/>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Letter</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60trials</a:t>
            </a:r>
            <a:endParaRPr lang="zh-CN" altLang="en-US" dirty="0">
              <a:latin typeface="Times New Roman" panose="02020603050405020304" pitchFamily="18" charset="0"/>
              <a:cs typeface="Times New Roman" panose="02020603050405020304" pitchFamily="18" charset="0"/>
            </a:endParaRPr>
          </a:p>
        </p:txBody>
      </p:sp>
      <p:sp>
        <p:nvSpPr>
          <p:cNvPr id="13" name="矩形: 圆角 12"/>
          <p:cNvSpPr/>
          <p:nvPr/>
        </p:nvSpPr>
        <p:spPr>
          <a:xfrm>
            <a:off x="7439424" y="1928948"/>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Female Face</a:t>
            </a:r>
            <a:endParaRPr lang="en-US" altLang="zh-CN" sz="1200"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60trials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1000"/>
                                        <p:tgtEl>
                                          <p:spTgt spid="25"/>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1000"/>
                                        <p:tgtEl>
                                          <p:spTgt spid="28"/>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1000"/>
                                        <p:tgtEl>
                                          <p:spTgt spid="38"/>
                                        </p:tgtEl>
                                      </p:cBhvr>
                                    </p:animEffect>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1000"/>
                                        <p:tgtEl>
                                          <p:spTgt spid="29"/>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1000"/>
                                        <p:tgtEl>
                                          <p:spTgt spid="32"/>
                                        </p:tgtEl>
                                      </p:cBhvr>
                                    </p:animEffect>
                                  </p:childTnLst>
                                </p:cTn>
                              </p:par>
                            </p:childTnLst>
                          </p:cTn>
                        </p:par>
                        <p:par>
                          <p:cTn id="38" fill="hold">
                            <p:stCondLst>
                              <p:cond delay="6000"/>
                            </p:stCondLst>
                            <p:childTnLst>
                              <p:par>
                                <p:cTn id="39" presetID="22" presetClass="entr" presetSubtype="8"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1000"/>
                                        <p:tgtEl>
                                          <p:spTgt spid="40"/>
                                        </p:tgtEl>
                                      </p:cBhvr>
                                    </p:animEffect>
                                  </p:childTnLst>
                                </p:cTn>
                              </p:par>
                            </p:childTnLst>
                          </p:cTn>
                        </p:par>
                        <p:par>
                          <p:cTn id="42" fill="hold">
                            <p:stCondLst>
                              <p:cond delay="7000"/>
                            </p:stCondLst>
                            <p:childTnLst>
                              <p:par>
                                <p:cTn id="43" presetID="22" presetClass="entr" presetSubtype="8"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1000"/>
                                        <p:tgtEl>
                                          <p:spTgt spid="33"/>
                                        </p:tgtEl>
                                      </p:cBhvr>
                                    </p:animEffect>
                                  </p:childTnLst>
                                </p:cTn>
                              </p:par>
                            </p:childTnLst>
                          </p:cTn>
                        </p:par>
                        <p:par>
                          <p:cTn id="46" fill="hold">
                            <p:stCondLst>
                              <p:cond delay="8000"/>
                            </p:stCondLst>
                            <p:childTnLst>
                              <p:par>
                                <p:cTn id="47" presetID="22" presetClass="entr" presetSubtype="8"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left)">
                                      <p:cBhvr>
                                        <p:cTn id="49" dur="1000"/>
                                        <p:tgtEl>
                                          <p:spTgt spid="42"/>
                                        </p:tgtEl>
                                      </p:cBhvr>
                                    </p:animEffect>
                                  </p:childTnLst>
                                </p:cTn>
                              </p:par>
                            </p:childTnLst>
                          </p:cTn>
                        </p:par>
                        <p:par>
                          <p:cTn id="50" fill="hold">
                            <p:stCondLst>
                              <p:cond delay="9000"/>
                            </p:stCondLst>
                            <p:childTnLst>
                              <p:par>
                                <p:cTn id="51" presetID="22" presetClass="entr" presetSubtype="8"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1000"/>
                                        <p:tgtEl>
                                          <p:spTgt spid="35"/>
                                        </p:tgtEl>
                                      </p:cBhvr>
                                    </p:animEffect>
                                  </p:childTnLst>
                                </p:cTn>
                              </p:par>
                            </p:childTnLst>
                          </p:cTn>
                        </p:par>
                        <p:par>
                          <p:cTn id="54" fill="hold">
                            <p:stCondLst>
                              <p:cond delay="10000"/>
                            </p:stCondLst>
                            <p:childTnLst>
                              <p:par>
                                <p:cTn id="55" presetID="22" presetClass="entr" presetSubtype="8"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3"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8801" y="1414069"/>
            <a:ext cx="171339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Stimulus Material</a:t>
            </a:r>
            <a:endParaRPr lang="en-US" altLang="zh-CN" sz="16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rotWithShape="1">
          <a:blip r:embed="rId1"/>
          <a:srcRect l="6640" t="10247" r="56114" b="22578"/>
          <a:stretch>
            <a:fillRect/>
          </a:stretch>
        </p:blipFill>
        <p:spPr>
          <a:xfrm>
            <a:off x="1931864" y="1865375"/>
            <a:ext cx="540479" cy="475489"/>
          </a:xfrm>
          <a:prstGeom prst="rect">
            <a:avLst/>
          </a:prstGeom>
        </p:spPr>
      </p:pic>
      <p:sp>
        <p:nvSpPr>
          <p:cNvPr id="4" name="文本框 3"/>
          <p:cNvSpPr txBox="1"/>
          <p:nvPr/>
        </p:nvSpPr>
        <p:spPr>
          <a:xfrm>
            <a:off x="1854374" y="2424442"/>
            <a:ext cx="675236"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Letter</a:t>
            </a:r>
            <a:endParaRPr lang="en-US" altLang="zh-CN" sz="16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1"/>
          <a:srcRect l="6640" t="10247" r="56114" b="22578"/>
          <a:stretch>
            <a:fillRect/>
          </a:stretch>
        </p:blipFill>
        <p:spPr>
          <a:xfrm>
            <a:off x="3126680" y="1865375"/>
            <a:ext cx="540479" cy="475489"/>
          </a:xfrm>
          <a:prstGeom prst="rect">
            <a:avLst/>
          </a:prstGeom>
        </p:spPr>
      </p:pic>
      <p:pic>
        <p:nvPicPr>
          <p:cNvPr id="8" name="图片 7"/>
          <p:cNvPicPr>
            <a:picLocks noChangeAspect="1"/>
          </p:cNvPicPr>
          <p:nvPr/>
        </p:nvPicPr>
        <p:blipFill rotWithShape="1">
          <a:blip r:embed="rId1"/>
          <a:srcRect l="6640" t="10247" r="56114" b="22578"/>
          <a:stretch>
            <a:fillRect/>
          </a:stretch>
        </p:blipFill>
        <p:spPr>
          <a:xfrm rot="3600000">
            <a:off x="3126680" y="2525251"/>
            <a:ext cx="540479" cy="475489"/>
          </a:xfrm>
          <a:prstGeom prst="rect">
            <a:avLst/>
          </a:prstGeom>
        </p:spPr>
      </p:pic>
      <p:pic>
        <p:nvPicPr>
          <p:cNvPr id="9" name="图片 8"/>
          <p:cNvPicPr>
            <a:picLocks noChangeAspect="1"/>
          </p:cNvPicPr>
          <p:nvPr/>
        </p:nvPicPr>
        <p:blipFill rotWithShape="1">
          <a:blip r:embed="rId1"/>
          <a:srcRect l="6640" t="10247" r="56114" b="22578"/>
          <a:stretch>
            <a:fillRect/>
          </a:stretch>
        </p:blipFill>
        <p:spPr>
          <a:xfrm rot="7200000">
            <a:off x="3111855" y="3191255"/>
            <a:ext cx="540479" cy="475489"/>
          </a:xfrm>
          <a:prstGeom prst="rect">
            <a:avLst/>
          </a:prstGeom>
        </p:spPr>
      </p:pic>
      <p:pic>
        <p:nvPicPr>
          <p:cNvPr id="10" name="图片 9"/>
          <p:cNvPicPr>
            <a:picLocks noChangeAspect="1"/>
          </p:cNvPicPr>
          <p:nvPr/>
        </p:nvPicPr>
        <p:blipFill rotWithShape="1">
          <a:blip r:embed="rId1"/>
          <a:srcRect l="6640" t="10247" r="56114" b="22578"/>
          <a:stretch>
            <a:fillRect/>
          </a:stretch>
        </p:blipFill>
        <p:spPr>
          <a:xfrm rot="10800000">
            <a:off x="3111854" y="3851131"/>
            <a:ext cx="540479" cy="475489"/>
          </a:xfrm>
          <a:prstGeom prst="rect">
            <a:avLst/>
          </a:prstGeom>
        </p:spPr>
      </p:pic>
      <p:pic>
        <p:nvPicPr>
          <p:cNvPr id="11" name="图片 10"/>
          <p:cNvPicPr>
            <a:picLocks noChangeAspect="1"/>
          </p:cNvPicPr>
          <p:nvPr/>
        </p:nvPicPr>
        <p:blipFill rotWithShape="1">
          <a:blip r:embed="rId1"/>
          <a:srcRect l="6640" t="10247" r="56114" b="22578"/>
          <a:stretch>
            <a:fillRect/>
          </a:stretch>
        </p:blipFill>
        <p:spPr>
          <a:xfrm rot="14400000">
            <a:off x="3106587" y="4511007"/>
            <a:ext cx="540479" cy="475489"/>
          </a:xfrm>
          <a:prstGeom prst="rect">
            <a:avLst/>
          </a:prstGeom>
        </p:spPr>
      </p:pic>
      <p:pic>
        <p:nvPicPr>
          <p:cNvPr id="12" name="图片 11"/>
          <p:cNvPicPr>
            <a:picLocks noChangeAspect="1"/>
          </p:cNvPicPr>
          <p:nvPr/>
        </p:nvPicPr>
        <p:blipFill rotWithShape="1">
          <a:blip r:embed="rId1"/>
          <a:srcRect l="6640" t="10247" r="56114" b="22578"/>
          <a:stretch>
            <a:fillRect/>
          </a:stretch>
        </p:blipFill>
        <p:spPr>
          <a:xfrm rot="18000000">
            <a:off x="3106586" y="5170883"/>
            <a:ext cx="540479" cy="475489"/>
          </a:xfrm>
          <a:prstGeom prst="rect">
            <a:avLst/>
          </a:prstGeom>
        </p:spPr>
      </p:pic>
      <p:cxnSp>
        <p:nvCxnSpPr>
          <p:cNvPr id="14" name="直接箭头连接符 13"/>
          <p:cNvCxnSpPr/>
          <p:nvPr/>
        </p:nvCxnSpPr>
        <p:spPr>
          <a:xfrm>
            <a:off x="2898293" y="2340863"/>
            <a:ext cx="0" cy="3222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37724" y="3314626"/>
            <a:ext cx="1002736"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Rotate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60°</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120°</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180°</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240°</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300°</a:t>
            </a:r>
            <a:endParaRPr lang="en-US" altLang="zh-CN"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rotWithShape="1">
          <a:blip r:embed="rId1"/>
          <a:srcRect l="6640" t="10247" r="56114" b="22578"/>
          <a:stretch>
            <a:fillRect/>
          </a:stretch>
        </p:blipFill>
        <p:spPr>
          <a:xfrm flipH="1">
            <a:off x="4533259" y="1848682"/>
            <a:ext cx="540478" cy="475489"/>
          </a:xfrm>
          <a:prstGeom prst="rect">
            <a:avLst/>
          </a:prstGeom>
        </p:spPr>
      </p:pic>
      <p:sp>
        <p:nvSpPr>
          <p:cNvPr id="17" name="文本框 16"/>
          <p:cNvSpPr txBox="1"/>
          <p:nvPr/>
        </p:nvSpPr>
        <p:spPr>
          <a:xfrm>
            <a:off x="3667158" y="1603905"/>
            <a:ext cx="1011373"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overturn</a:t>
            </a:r>
            <a:endParaRPr lang="en-US" altLang="zh-CN" sz="1600" dirty="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rotWithShape="1">
          <a:blip r:embed="rId1"/>
          <a:srcRect l="6640" t="10247" r="56114" b="22578"/>
          <a:stretch>
            <a:fillRect/>
          </a:stretch>
        </p:blipFill>
        <p:spPr>
          <a:xfrm rot="3600000" flipH="1">
            <a:off x="4533259" y="2568948"/>
            <a:ext cx="540478" cy="475489"/>
          </a:xfrm>
          <a:prstGeom prst="rect">
            <a:avLst/>
          </a:prstGeom>
        </p:spPr>
      </p:pic>
      <p:pic>
        <p:nvPicPr>
          <p:cNvPr id="19" name="图片 18"/>
          <p:cNvPicPr>
            <a:picLocks noChangeAspect="1"/>
          </p:cNvPicPr>
          <p:nvPr/>
        </p:nvPicPr>
        <p:blipFill rotWithShape="1">
          <a:blip r:embed="rId1"/>
          <a:srcRect l="6640" t="10247" r="56114" b="22578"/>
          <a:stretch>
            <a:fillRect/>
          </a:stretch>
        </p:blipFill>
        <p:spPr>
          <a:xfrm rot="7200000" flipH="1">
            <a:off x="4533259" y="3191254"/>
            <a:ext cx="540478" cy="475489"/>
          </a:xfrm>
          <a:prstGeom prst="rect">
            <a:avLst/>
          </a:prstGeom>
        </p:spPr>
      </p:pic>
      <p:pic>
        <p:nvPicPr>
          <p:cNvPr id="20" name="图片 19"/>
          <p:cNvPicPr>
            <a:picLocks noChangeAspect="1"/>
          </p:cNvPicPr>
          <p:nvPr/>
        </p:nvPicPr>
        <p:blipFill rotWithShape="1">
          <a:blip r:embed="rId1"/>
          <a:srcRect l="6640" t="10247" r="56114" b="22578"/>
          <a:stretch>
            <a:fillRect/>
          </a:stretch>
        </p:blipFill>
        <p:spPr>
          <a:xfrm rot="10800000" flipH="1">
            <a:off x="4533259" y="3851131"/>
            <a:ext cx="540478" cy="475489"/>
          </a:xfrm>
          <a:prstGeom prst="rect">
            <a:avLst/>
          </a:prstGeom>
        </p:spPr>
      </p:pic>
      <p:pic>
        <p:nvPicPr>
          <p:cNvPr id="21" name="图片 20"/>
          <p:cNvPicPr>
            <a:picLocks noChangeAspect="1"/>
          </p:cNvPicPr>
          <p:nvPr/>
        </p:nvPicPr>
        <p:blipFill rotWithShape="1">
          <a:blip r:embed="rId1"/>
          <a:srcRect l="6640" t="10247" r="56114" b="22578"/>
          <a:stretch>
            <a:fillRect/>
          </a:stretch>
        </p:blipFill>
        <p:spPr>
          <a:xfrm rot="14400000" flipH="1">
            <a:off x="4533259" y="4511006"/>
            <a:ext cx="540478" cy="475489"/>
          </a:xfrm>
          <a:prstGeom prst="rect">
            <a:avLst/>
          </a:prstGeom>
        </p:spPr>
      </p:pic>
      <p:pic>
        <p:nvPicPr>
          <p:cNvPr id="22" name="图片 21"/>
          <p:cNvPicPr>
            <a:picLocks noChangeAspect="1"/>
          </p:cNvPicPr>
          <p:nvPr/>
        </p:nvPicPr>
        <p:blipFill rotWithShape="1">
          <a:blip r:embed="rId1"/>
          <a:srcRect l="6640" t="10247" r="56114" b="22578"/>
          <a:stretch>
            <a:fillRect/>
          </a:stretch>
        </p:blipFill>
        <p:spPr>
          <a:xfrm rot="18000000" flipH="1">
            <a:off x="4533259" y="5170882"/>
            <a:ext cx="540478" cy="475489"/>
          </a:xfrm>
          <a:prstGeom prst="rect">
            <a:avLst/>
          </a:prstGeom>
        </p:spPr>
      </p:pic>
      <p:pic>
        <p:nvPicPr>
          <p:cNvPr id="23" name="图片 22"/>
          <p:cNvPicPr>
            <a:picLocks noChangeAspect="1"/>
          </p:cNvPicPr>
          <p:nvPr/>
        </p:nvPicPr>
        <p:blipFill rotWithShape="1">
          <a:blip r:embed="rId2"/>
          <a:srcRect t="26" b="26"/>
          <a:stretch>
            <a:fillRect/>
          </a:stretch>
        </p:blipFill>
        <p:spPr>
          <a:xfrm>
            <a:off x="7892535" y="3260196"/>
            <a:ext cx="1258384" cy="707841"/>
          </a:xfrm>
          <a:prstGeom prst="rect">
            <a:avLst/>
          </a:prstGeom>
        </p:spPr>
      </p:pic>
      <p:sp>
        <p:nvSpPr>
          <p:cNvPr id="24" name="箭头: 右 23"/>
          <p:cNvSpPr/>
          <p:nvPr/>
        </p:nvSpPr>
        <p:spPr>
          <a:xfrm>
            <a:off x="5706465" y="3472963"/>
            <a:ext cx="1890944" cy="282308"/>
          </a:xfrm>
          <a:prstGeom prst="rightArrow">
            <a:avLst/>
          </a:prstGeom>
          <a:solidFill>
            <a:srgbClr val="242D4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610611" y="3886361"/>
            <a:ext cx="2194661"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Paired and labeled</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By angle difference</a:t>
            </a:r>
            <a:endParaRPr lang="zh-CN" altLang="en-US"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9124597" y="2806692"/>
            <a:ext cx="2998946"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total, there are 144 kinds of stimulus</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Congruent and incongruent have same amount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Every level of angle difference has 24 kinds of  stimulus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33492" y="1325292"/>
            <a:ext cx="278758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Stimulus Material of Face</a:t>
            </a:r>
            <a:endParaRPr lang="en-US" altLang="zh-CN" sz="1600" dirty="0">
              <a:latin typeface="Times New Roman" panose="02020603050405020304" pitchFamily="18" charset="0"/>
              <a:cs typeface="Times New Roman" panose="02020603050405020304" pitchFamily="18" charset="0"/>
            </a:endParaRPr>
          </a:p>
        </p:txBody>
      </p:sp>
      <p:sp>
        <p:nvSpPr>
          <p:cNvPr id="3" name="矩形: 圆角 2"/>
          <p:cNvSpPr/>
          <p:nvPr/>
        </p:nvSpPr>
        <p:spPr>
          <a:xfrm>
            <a:off x="1645920" y="1933303"/>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Start</a:t>
            </a:r>
            <a:endParaRPr lang="zh-CN" altLang="en-US" dirty="0">
              <a:latin typeface="Times New Roman" panose="02020603050405020304" pitchFamily="18" charset="0"/>
              <a:cs typeface="Times New Roman" panose="02020603050405020304" pitchFamily="18" charset="0"/>
            </a:endParaRPr>
          </a:p>
        </p:txBody>
      </p:sp>
      <p:sp>
        <p:nvSpPr>
          <p:cNvPr id="4" name="矩形: 圆角 3"/>
          <p:cNvSpPr/>
          <p:nvPr/>
        </p:nvSpPr>
        <p:spPr>
          <a:xfrm>
            <a:off x="4329892" y="1933301"/>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Generate Latent Space</a:t>
            </a:r>
            <a:endParaRPr lang="zh-CN" altLang="en-US" sz="1400" dirty="0">
              <a:latin typeface="Times New Roman" panose="02020603050405020304" pitchFamily="18" charset="0"/>
              <a:cs typeface="Times New Roman" panose="02020603050405020304" pitchFamily="18" charset="0"/>
            </a:endParaRPr>
          </a:p>
        </p:txBody>
      </p:sp>
      <p:sp>
        <p:nvSpPr>
          <p:cNvPr id="5" name="矩形: 圆角 4"/>
          <p:cNvSpPr/>
          <p:nvPr/>
        </p:nvSpPr>
        <p:spPr>
          <a:xfrm>
            <a:off x="7013864" y="1933300"/>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Sampling from it</a:t>
            </a:r>
            <a:endParaRPr lang="zh-CN" altLang="en-US" sz="1600" dirty="0">
              <a:latin typeface="Times New Roman" panose="02020603050405020304" pitchFamily="18" charset="0"/>
              <a:cs typeface="Times New Roman" panose="02020603050405020304" pitchFamily="18" charset="0"/>
            </a:endParaRPr>
          </a:p>
        </p:txBody>
      </p:sp>
      <p:sp>
        <p:nvSpPr>
          <p:cNvPr id="6" name="矩形: 圆角 5"/>
          <p:cNvSpPr/>
          <p:nvPr/>
        </p:nvSpPr>
        <p:spPr>
          <a:xfrm>
            <a:off x="9697836" y="1933300"/>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Distance-based Image</a:t>
            </a:r>
            <a:endParaRPr lang="zh-CN" altLang="en-US" sz="1200" dirty="0">
              <a:latin typeface="Times New Roman" panose="02020603050405020304" pitchFamily="18" charset="0"/>
              <a:cs typeface="Times New Roman" panose="02020603050405020304" pitchFamily="18" charset="0"/>
            </a:endParaRPr>
          </a:p>
        </p:txBody>
      </p:sp>
      <p:sp>
        <p:nvSpPr>
          <p:cNvPr id="7" name="矩形: 圆角 6"/>
          <p:cNvSpPr/>
          <p:nvPr/>
        </p:nvSpPr>
        <p:spPr>
          <a:xfrm>
            <a:off x="9697836" y="4571448"/>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Manual</a:t>
            </a:r>
            <a:r>
              <a:rPr lang="en-US" altLang="zh-CN"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Inspection and Selection</a:t>
            </a:r>
            <a:endParaRPr lang="zh-CN" altLang="en-US" sz="1200" dirty="0">
              <a:latin typeface="Times New Roman" panose="02020603050405020304" pitchFamily="18" charset="0"/>
              <a:cs typeface="Times New Roman" panose="02020603050405020304" pitchFamily="18" charset="0"/>
            </a:endParaRPr>
          </a:p>
        </p:txBody>
      </p:sp>
      <p:sp>
        <p:nvSpPr>
          <p:cNvPr id="8" name="矩形: 圆角 7"/>
          <p:cNvSpPr/>
          <p:nvPr/>
        </p:nvSpPr>
        <p:spPr>
          <a:xfrm>
            <a:off x="7013864" y="4571447"/>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Times New Roman" panose="02020603050405020304" pitchFamily="18" charset="0"/>
                <a:cs typeface="Times New Roman" panose="02020603050405020304" pitchFamily="18" charset="0"/>
              </a:rPr>
              <a:t>Apply Mask</a:t>
            </a:r>
            <a:endParaRPr lang="zh-CN" altLang="en-US" sz="1400" dirty="0">
              <a:latin typeface="Times New Roman" panose="02020603050405020304" pitchFamily="18" charset="0"/>
              <a:cs typeface="Times New Roman" panose="02020603050405020304" pitchFamily="18" charset="0"/>
            </a:endParaRPr>
          </a:p>
        </p:txBody>
      </p:sp>
      <p:sp>
        <p:nvSpPr>
          <p:cNvPr id="9" name="矩形: 圆角 8"/>
          <p:cNvSpPr/>
          <p:nvPr/>
        </p:nvSpPr>
        <p:spPr>
          <a:xfrm>
            <a:off x="4329892" y="4571447"/>
            <a:ext cx="1123406" cy="600891"/>
          </a:xfrm>
          <a:prstGeom prst="roundRect">
            <a:avLst/>
          </a:prstGeom>
          <a:solidFill>
            <a:srgbClr val="242D4E"/>
          </a:solidFill>
          <a:ln>
            <a:solidFill>
              <a:srgbClr val="242D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Prepare Experiment Setup</a:t>
            </a:r>
            <a:endParaRPr lang="zh-CN" altLang="en-US" sz="12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477751" y="2534191"/>
            <a:ext cx="2787587" cy="954107"/>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The process begins with pretraining the GAN on the </a:t>
            </a:r>
            <a:r>
              <a:rPr lang="en-US" altLang="zh-CN" sz="1400" dirty="0" err="1">
                <a:latin typeface="Times New Roman" panose="02020603050405020304" pitchFamily="18" charset="0"/>
                <a:cs typeface="Times New Roman" panose="02020603050405020304" pitchFamily="18" charset="0"/>
              </a:rPr>
              <a:t>CelebA</a:t>
            </a:r>
            <a:r>
              <a:rPr lang="en-US" altLang="zh-CN" sz="1400" dirty="0">
                <a:latin typeface="Times New Roman" panose="02020603050405020304" pitchFamily="18" charset="0"/>
                <a:cs typeface="Times New Roman" panose="02020603050405020304" pitchFamily="18" charset="0"/>
              </a:rPr>
              <a:t>-HQ dataset, focusing on 30,000 high-resolution images of celebrity faces.</a:t>
            </a:r>
            <a:endParaRPr lang="zh-CN" altLang="en-US" sz="1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4265338" y="2534191"/>
            <a:ext cx="2787587" cy="954107"/>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Develop a 512-dimensional latent space that captures the key features and variations from the </a:t>
            </a:r>
            <a:r>
              <a:rPr lang="en-US" altLang="zh-CN" sz="1400" dirty="0" err="1">
                <a:latin typeface="Times New Roman" panose="02020603050405020304" pitchFamily="18" charset="0"/>
                <a:cs typeface="Times New Roman" panose="02020603050405020304" pitchFamily="18" charset="0"/>
              </a:rPr>
              <a:t>CelebA</a:t>
            </a:r>
            <a:r>
              <a:rPr lang="en-US" altLang="zh-CN" sz="1400" dirty="0">
                <a:latin typeface="Times New Roman" panose="02020603050405020304" pitchFamily="18" charset="0"/>
                <a:cs typeface="Times New Roman" panose="02020603050405020304" pitchFamily="18" charset="0"/>
              </a:rPr>
              <a:t>-HQ dataset.</a:t>
            </a:r>
            <a:endParaRPr lang="zh-CN" altLang="en-US" sz="14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6950768" y="2507490"/>
            <a:ext cx="2645994" cy="954107"/>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Randomly sample points from the latent space using a multivariate normal distribution to generate initial source images.</a:t>
            </a:r>
            <a:endParaRPr lang="zh-CN" altLang="en-US" sz="140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9546006" y="2507489"/>
            <a:ext cx="2645993" cy="1169551"/>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From each source image, generate new images by adjusting specific distances in latent space, creating series of images that progressively differ from the original.</a:t>
            </a:r>
            <a:endParaRPr lang="zh-CN" altLang="en-US" sz="1400"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475208" y="5261116"/>
            <a:ext cx="2787587" cy="1169551"/>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Manually inspect the generated images, remove any with visual artifacts, and randomly select 18 images as source faces for the experiment.</a:t>
            </a:r>
            <a:endParaRPr lang="zh-CN" altLang="en-US" sz="140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6758419" y="5261115"/>
            <a:ext cx="2787587" cy="738664"/>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Apply a gray, ellipsoid mask to each image to reduce visual variance not related to facial features.</a:t>
            </a:r>
            <a:endParaRPr lang="zh-CN" altLang="en-US" sz="14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4041630" y="5172337"/>
            <a:ext cx="2625277" cy="523220"/>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Two of the 18 were selected with asymmetric features</a:t>
            </a:r>
            <a:endParaRPr lang="zh-CN" altLang="en-US" sz="1400" dirty="0">
              <a:latin typeface="Times New Roman" panose="02020603050405020304" pitchFamily="18" charset="0"/>
              <a:cs typeface="Times New Roman" panose="02020603050405020304" pitchFamily="18" charset="0"/>
            </a:endParaRPr>
          </a:p>
        </p:txBody>
      </p:sp>
      <p:cxnSp>
        <p:nvCxnSpPr>
          <p:cNvPr id="20" name="直接箭头连接符 19"/>
          <p:cNvCxnSpPr>
            <a:stCxn id="3" idx="3"/>
            <a:endCxn id="4" idx="1"/>
          </p:cNvCxnSpPr>
          <p:nvPr/>
        </p:nvCxnSpPr>
        <p:spPr>
          <a:xfrm flipV="1">
            <a:off x="2769326" y="2233747"/>
            <a:ext cx="1560566" cy="2"/>
          </a:xfrm>
          <a:prstGeom prst="straightConnector1">
            <a:avLst/>
          </a:prstGeom>
          <a:ln w="38100">
            <a:solidFill>
              <a:srgbClr val="242D4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4" idx="3"/>
            <a:endCxn id="5" idx="1"/>
          </p:cNvCxnSpPr>
          <p:nvPr/>
        </p:nvCxnSpPr>
        <p:spPr>
          <a:xfrm flipV="1">
            <a:off x="5453298" y="2233746"/>
            <a:ext cx="1560566" cy="1"/>
          </a:xfrm>
          <a:prstGeom prst="straightConnector1">
            <a:avLst/>
          </a:prstGeom>
          <a:ln w="38100">
            <a:solidFill>
              <a:srgbClr val="242D4E"/>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 idx="3"/>
            <a:endCxn id="6" idx="1"/>
          </p:cNvCxnSpPr>
          <p:nvPr/>
        </p:nvCxnSpPr>
        <p:spPr>
          <a:xfrm>
            <a:off x="8137270" y="2233746"/>
            <a:ext cx="1560566" cy="0"/>
          </a:xfrm>
          <a:prstGeom prst="straightConnector1">
            <a:avLst/>
          </a:prstGeom>
          <a:ln w="38100">
            <a:solidFill>
              <a:srgbClr val="242D4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p:cNvCxnSpPr>
            <a:stCxn id="6" idx="3"/>
            <a:endCxn id="7" idx="3"/>
          </p:cNvCxnSpPr>
          <p:nvPr/>
        </p:nvCxnSpPr>
        <p:spPr>
          <a:xfrm>
            <a:off x="10821242" y="2233746"/>
            <a:ext cx="12700" cy="2638148"/>
          </a:xfrm>
          <a:prstGeom prst="bentConnector3">
            <a:avLst>
              <a:gd name="adj1" fmla="val 10398055"/>
            </a:avLst>
          </a:prstGeom>
          <a:ln w="38100">
            <a:solidFill>
              <a:srgbClr val="242D4E"/>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7" idx="1"/>
            <a:endCxn id="8" idx="3"/>
          </p:cNvCxnSpPr>
          <p:nvPr/>
        </p:nvCxnSpPr>
        <p:spPr>
          <a:xfrm flipH="1" flipV="1">
            <a:off x="8137270" y="4871893"/>
            <a:ext cx="1560566" cy="1"/>
          </a:xfrm>
          <a:prstGeom prst="straightConnector1">
            <a:avLst/>
          </a:prstGeom>
          <a:ln w="38100">
            <a:solidFill>
              <a:srgbClr val="242D4E"/>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8" idx="1"/>
            <a:endCxn id="9" idx="3"/>
          </p:cNvCxnSpPr>
          <p:nvPr/>
        </p:nvCxnSpPr>
        <p:spPr>
          <a:xfrm flipH="1">
            <a:off x="5453298" y="4871893"/>
            <a:ext cx="1560566" cy="0"/>
          </a:xfrm>
          <a:prstGeom prst="straightConnector1">
            <a:avLst/>
          </a:prstGeom>
          <a:ln w="38100">
            <a:solidFill>
              <a:srgbClr val="242D4E"/>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descr="蓝色头发的小孩&#10;&#10;描述已自动生成"/>
          <p:cNvPicPr>
            <a:picLocks noChangeAspect="1"/>
          </p:cNvPicPr>
          <p:nvPr/>
        </p:nvPicPr>
        <p:blipFill>
          <a:blip r:embed="rId1"/>
          <a:stretch>
            <a:fillRect/>
          </a:stretch>
        </p:blipFill>
        <p:spPr>
          <a:xfrm>
            <a:off x="2329968" y="3817067"/>
            <a:ext cx="1083151" cy="1083151"/>
          </a:xfrm>
          <a:prstGeom prst="rect">
            <a:avLst/>
          </a:prstGeom>
        </p:spPr>
      </p:pic>
      <p:pic>
        <p:nvPicPr>
          <p:cNvPr id="25" name="图片 24" descr="男人的脸&#10;&#10;描述已自动生成"/>
          <p:cNvPicPr>
            <a:picLocks noChangeAspect="1"/>
          </p:cNvPicPr>
          <p:nvPr/>
        </p:nvPicPr>
        <p:blipFill>
          <a:blip r:embed="rId2"/>
          <a:stretch>
            <a:fillRect/>
          </a:stretch>
        </p:blipFill>
        <p:spPr>
          <a:xfrm>
            <a:off x="2329968" y="5228987"/>
            <a:ext cx="1123406" cy="11234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1000"/>
                                        <p:tgtEl>
                                          <p:spTgt spid="7"/>
                                        </p:tgtEl>
                                      </p:cBhvr>
                                    </p:animEffect>
                                    <p:anim calcmode="lin" valueType="num">
                                      <p:cBhvr>
                                        <p:cTn id="72" dur="1000" fill="hold"/>
                                        <p:tgtEl>
                                          <p:spTgt spid="7"/>
                                        </p:tgtEl>
                                        <p:attrNameLst>
                                          <p:attrName>ppt_x</p:attrName>
                                        </p:attrNameLst>
                                      </p:cBhvr>
                                      <p:tavLst>
                                        <p:tav tm="0">
                                          <p:val>
                                            <p:strVal val="#ppt_x"/>
                                          </p:val>
                                        </p:tav>
                                        <p:tav tm="100000">
                                          <p:val>
                                            <p:strVal val="#ppt_x"/>
                                          </p:val>
                                        </p:tav>
                                      </p:tavLst>
                                    </p:anim>
                                    <p:anim calcmode="lin" valueType="num">
                                      <p:cBhvr>
                                        <p:cTn id="73" dur="1000" fill="hold"/>
                                        <p:tgtEl>
                                          <p:spTgt spid="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1000"/>
                                        <p:tgtEl>
                                          <p:spTgt spid="15"/>
                                        </p:tgtEl>
                                      </p:cBhvr>
                                    </p:animEffect>
                                    <p:anim calcmode="lin" valueType="num">
                                      <p:cBhvr>
                                        <p:cTn id="77" dur="1000" fill="hold"/>
                                        <p:tgtEl>
                                          <p:spTgt spid="15"/>
                                        </p:tgtEl>
                                        <p:attrNameLst>
                                          <p:attrName>ppt_x</p:attrName>
                                        </p:attrNameLst>
                                      </p:cBhvr>
                                      <p:tavLst>
                                        <p:tav tm="0">
                                          <p:val>
                                            <p:strVal val="#ppt_x"/>
                                          </p:val>
                                        </p:tav>
                                        <p:tav tm="100000">
                                          <p:val>
                                            <p:strVal val="#ppt_x"/>
                                          </p:val>
                                        </p:tav>
                                      </p:tavLst>
                                    </p:anim>
                                    <p:anim calcmode="lin" valueType="num">
                                      <p:cBhvr>
                                        <p:cTn id="7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right)">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1000"/>
                                        <p:tgtEl>
                                          <p:spTgt spid="8"/>
                                        </p:tgtEl>
                                      </p:cBhvr>
                                    </p:animEffect>
                                    <p:anim calcmode="lin" valueType="num">
                                      <p:cBhvr>
                                        <p:cTn id="89" dur="1000" fill="hold"/>
                                        <p:tgtEl>
                                          <p:spTgt spid="8"/>
                                        </p:tgtEl>
                                        <p:attrNameLst>
                                          <p:attrName>ppt_x</p:attrName>
                                        </p:attrNameLst>
                                      </p:cBhvr>
                                      <p:tavLst>
                                        <p:tav tm="0">
                                          <p:val>
                                            <p:strVal val="#ppt_x"/>
                                          </p:val>
                                        </p:tav>
                                        <p:tav tm="100000">
                                          <p:val>
                                            <p:strVal val="#ppt_x"/>
                                          </p:val>
                                        </p:tav>
                                      </p:tavLst>
                                    </p:anim>
                                    <p:anim calcmode="lin" valueType="num">
                                      <p:cBhvr>
                                        <p:cTn id="90" dur="1000" fill="hold"/>
                                        <p:tgtEl>
                                          <p:spTgt spid="8"/>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wipe(right)">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7"/>
                                        </p:tgtEl>
                                        <p:attrNameLst>
                                          <p:attrName>style.visibility</p:attrName>
                                        </p:attrNameLst>
                                      </p:cBhvr>
                                      <p:to>
                                        <p:strVal val="visible"/>
                                      </p:to>
                                    </p:set>
                                    <p:animEffect transition="in" filter="fade">
                                      <p:cBhvr>
                                        <p:cTn id="110" dur="1000"/>
                                        <p:tgtEl>
                                          <p:spTgt spid="17"/>
                                        </p:tgtEl>
                                      </p:cBhvr>
                                    </p:animEffect>
                                    <p:anim calcmode="lin" valueType="num">
                                      <p:cBhvr>
                                        <p:cTn id="111" dur="1000" fill="hold"/>
                                        <p:tgtEl>
                                          <p:spTgt spid="17"/>
                                        </p:tgtEl>
                                        <p:attrNameLst>
                                          <p:attrName>ppt_x</p:attrName>
                                        </p:attrNameLst>
                                      </p:cBhvr>
                                      <p:tavLst>
                                        <p:tav tm="0">
                                          <p:val>
                                            <p:strVal val="#ppt_x"/>
                                          </p:val>
                                        </p:tav>
                                        <p:tav tm="100000">
                                          <p:val>
                                            <p:strVal val="#ppt_x"/>
                                          </p:val>
                                        </p:tav>
                                      </p:tavLst>
                                    </p:anim>
                                    <p:anim calcmode="lin" valueType="num">
                                      <p:cBhvr>
                                        <p:cTn id="11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1" grpId="0"/>
      <p:bldP spid="12" grpId="0"/>
      <p:bldP spid="13" grpId="0"/>
      <p:bldP spid="14" grpId="0"/>
      <p:bldP spid="15" grpId="0"/>
      <p:bldP spid="16" grpId="0"/>
      <p:bldP spid="17"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243_3*m_i*1_1"/>
  <p:tag name="KSO_WM_TEMPLATE_CATEGORY" val="diagram"/>
  <p:tag name="KSO_WM_TEMPLATE_INDEX" val="20233243"/>
  <p:tag name="KSO_WM_UNIT_LAYERLEVEL" val="1_1"/>
  <p:tag name="KSO_WM_TAG_VERSION" val="3.0"/>
  <p:tag name="KSO_WM_BEAUTIFY_FLAG" val="#wm#"/>
  <p:tag name="KSO_WM_UNIT_TYPE" val="m_i"/>
  <p:tag name="KSO_WM_UNIT_INDEX" val="1_1"/>
  <p:tag name="KSO_WM_DIAGRAM_VERSION" val="3"/>
  <p:tag name="KSO_WM_DIAGRAM_COLOR_TRICK" val="1"/>
  <p:tag name="KSO_WM_DIAGRAM_COLOR_TEXT_CAN_REMOVE" val="n"/>
  <p:tag name="KSO_WM_UNIT_LINE_FORE_SCHEMECOLOR_INDEX" val="5"/>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type&quot;:0},&quot;glow&quot;:{&quot;colorType&quot;:0},&quot;line&quot;:{&quot;solidLine&quot;:{&quot;brightness&quot;:0,&quot;colorType&quot;:1,&quot;foreColorIndex&quot;:5,&quot;transparency&quot;:0.6499999761581421},&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243_3*m_i*1_4"/>
  <p:tag name="KSO_WM_TEMPLATE_CATEGORY" val="diagram"/>
  <p:tag name="KSO_WM_TEMPLATE_INDEX" val="20233243"/>
  <p:tag name="KSO_WM_UNIT_LAYERLEVEL" val="1_1"/>
  <p:tag name="KSO_WM_TAG_VERSION" val="3.0"/>
  <p:tag name="KSO_WM_BEAUTIFY_FLAG" val="#wm#"/>
  <p:tag name="KSO_WM_UNIT_TYPE" val="m_i"/>
  <p:tag name="KSO_WM_UNIT_INDEX" val="1_4"/>
  <p:tag name="KSO_WM_DIAGRAM_VERSION" val="3"/>
  <p:tag name="KSO_WM_DIAGRAM_COLOR_TRICK" val="1"/>
  <p:tag name="KSO_WM_DIAGRAM_COLOR_TEXT_CAN_REMOVE" val="n"/>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x*1_3_1"/>
  <p:tag name="KSO_WM_TEMPLATE_CATEGORY" val="diagram"/>
  <p:tag name="KSO_WM_TEMPLATE_INDEX" val="20233243"/>
  <p:tag name="KSO_WM_UNIT_LAYERLEVEL" val="1_1_1"/>
  <p:tag name="KSO_WM_TAG_VERSION" val="3.0"/>
  <p:tag name="KSO_WM_UNIT_VALUE" val="60*60"/>
  <p:tag name="KSO_WM_UNIT_TYPE" val="m_h_x"/>
  <p:tag name="KSO_WM_UNIT_INDEX" val="1_3_1"/>
  <p:tag name="KSO_WM_DIAGRAM_VERSION" val="3"/>
  <p:tag name="KSO_WM_DIAGRAM_COLOR_TRICK" val="1"/>
  <p:tag name="KSO_WM_DIAGRAM_COLOR_TEXT_CAN_REMOVE" val="n"/>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x*1_5_1"/>
  <p:tag name="KSO_WM_TEMPLATE_CATEGORY" val="diagram"/>
  <p:tag name="KSO_WM_TEMPLATE_INDEX" val="20233243"/>
  <p:tag name="KSO_WM_UNIT_LAYERLEVEL" val="1_1_1"/>
  <p:tag name="KSO_WM_TAG_VERSION" val="3.0"/>
  <p:tag name="KSO_WM_UNIT_VALUE" val="60*60"/>
  <p:tag name="KSO_WM_UNIT_TYPE" val="m_h_x"/>
  <p:tag name="KSO_WM_UNIT_INDEX" val="1_5_1"/>
  <p:tag name="KSO_WM_DIAGRAM_VERSION" val="3"/>
  <p:tag name="KSO_WM_DIAGRAM_COLOR_TRICK" val="1"/>
  <p:tag name="KSO_WM_DIAGRAM_COLOR_TEXT_CAN_REMOVE" val="n"/>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x*1_4_1"/>
  <p:tag name="KSO_WM_TEMPLATE_CATEGORY" val="diagram"/>
  <p:tag name="KSO_WM_TEMPLATE_INDEX" val="20233243"/>
  <p:tag name="KSO_WM_UNIT_LAYERLEVEL" val="1_1_1"/>
  <p:tag name="KSO_WM_TAG_VERSION" val="3.0"/>
  <p:tag name="KSO_WM_UNIT_VALUE" val="60*60"/>
  <p:tag name="KSO_WM_UNIT_TYPE" val="m_h_x"/>
  <p:tag name="KSO_WM_UNIT_INDEX" val="1_4_1"/>
  <p:tag name="KSO_WM_DIAGRAM_VERSION" val="3"/>
  <p:tag name="KSO_WM_DIAGRAM_COLOR_TRICK" val="1"/>
  <p:tag name="KSO_WM_DIAGRAM_COLOR_TEXT_CAN_REMOVE" val="n"/>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x*1_1_1"/>
  <p:tag name="KSO_WM_TEMPLATE_CATEGORY" val="diagram"/>
  <p:tag name="KSO_WM_TEMPLATE_INDEX" val="20233243"/>
  <p:tag name="KSO_WM_UNIT_LAYERLEVEL" val="1_1_1"/>
  <p:tag name="KSO_WM_TAG_VERSION" val="3.0"/>
  <p:tag name="KSO_WM_UNIT_VALUE" val="60*60"/>
  <p:tag name="KSO_WM_UNIT_TYPE" val="m_h_x"/>
  <p:tag name="KSO_WM_UNIT_INDEX" val="1_1_1"/>
  <p:tag name="KSO_WM_DIAGRAM_VERSION" val="3"/>
  <p:tag name="KSO_WM_DIAGRAM_COLOR_TRICK" val="1"/>
  <p:tag name="KSO_WM_DIAGRAM_COLOR_TEXT_CAN_REMOVE" val="n"/>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x*1_2_1"/>
  <p:tag name="KSO_WM_TEMPLATE_CATEGORY" val="diagram"/>
  <p:tag name="KSO_WM_TEMPLATE_INDEX" val="20233243"/>
  <p:tag name="KSO_WM_UNIT_LAYERLEVEL" val="1_1_1"/>
  <p:tag name="KSO_WM_TAG_VERSION" val="3.0"/>
  <p:tag name="KSO_WM_UNIT_VALUE" val="60*60"/>
  <p:tag name="KSO_WM_UNIT_TYPE" val="m_h_x"/>
  <p:tag name="KSO_WM_UNIT_INDEX" val="1_2_1"/>
  <p:tag name="KSO_WM_DIAGRAM_VERSION" val="3"/>
  <p:tag name="KSO_WM_DIAGRAM_COLOR_TRICK" val="1"/>
  <p:tag name="KSO_WM_DIAGRAM_COLOR_TEXT_CAN_REMOVE" val="n"/>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3243_3*m_h_f*1_4_1"/>
  <p:tag name="KSO_WM_TEMPLATE_CATEGORY" val="diagram"/>
  <p:tag name="KSO_WM_TEMPLATE_INDEX" val="20233243"/>
  <p:tag name="KSO_WM_UNIT_LAYERLEVEL" val="1_1_1"/>
  <p:tag name="KSO_WM_TAG_VERSION" val="3.0"/>
  <p:tag name="KSO_WM_BEAUTIFY_FLAG" val="#wm#"/>
  <p:tag name="KSO_WM_UNIT_TEXT_FILL_FORE_SCHEMECOLOR_INDEX_BRIGHTNESS" val="0.15"/>
  <p:tag name="KSO_WM_DIAGRAM_GROUP_CODE" val="m1-1"/>
  <p:tag name="KSO_WM_DIAGRAM_VIRTUALLY_FRAME" val="{&quot;height&quot;:300.80543212890626,&quot;left&quot;:69.33120173078723,&quot;top&quot;:153.23807088140137,&quot;width&quot;:807.6999999999999}"/>
  <p:tag name="KSO_WM_DIAGRAM_VERSION" val="3"/>
  <p:tag name="KSO_WM_DIAGRAM_COLOR_TRICK" val="1"/>
  <p:tag name="KSO_WM_DIAGRAM_COLOR_TEXT_CAN_REMOVE" val="n"/>
  <p:tag name="KSO_WM_UNIT_TEXT_FILL_FORE_SCHEMECOLOR_INDEX" val="1"/>
  <p:tag name="KSO_WM_UNIT_TEXT_FILL_TYPE" val="1"/>
  <p:tag name="KSO_WM_UNIT_PRESET_TEXT" val="单击此处添加文本具体内容，简明扼要地阐述您的观点。根据需要可酌情增减文字"/>
  <p:tag name="KSO_WM_DIAGRAM_MAX_ITEMCNT" val="6"/>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243_3*m_h_f*1_2_1"/>
  <p:tag name="KSO_WM_TEMPLATE_CATEGORY" val="diagram"/>
  <p:tag name="KSO_WM_TEMPLATE_INDEX" val="20233243"/>
  <p:tag name="KSO_WM_UNIT_LAYERLEVEL" val="1_1_1"/>
  <p:tag name="KSO_WM_TAG_VERSION" val="3.0"/>
  <p:tag name="KSO_WM_BEAUTIFY_FLAG" val="#wm#"/>
  <p:tag name="KSO_WM_UNIT_TEXT_FILL_FORE_SCHEMECOLOR_INDEX_BRIGHTNESS" val="0.15"/>
  <p:tag name="KSO_WM_DIAGRAM_GROUP_CODE" val="m1-1"/>
  <p:tag name="KSO_WM_DIAGRAM_VIRTUALLY_FRAME" val="{&quot;height&quot;:300.80543212890626,&quot;left&quot;:69.33120173078723,&quot;top&quot;:153.23807088140137,&quot;width&quot;:807.6999999999999}"/>
  <p:tag name="KSO_WM_DIAGRAM_VERSION" val="3"/>
  <p:tag name="KSO_WM_DIAGRAM_COLOR_TRICK" val="1"/>
  <p:tag name="KSO_WM_DIAGRAM_COLOR_TEXT_CAN_REMOVE" val="n"/>
  <p:tag name="KSO_WM_UNIT_TEXT_FILL_FORE_SCHEMECOLOR_INDEX" val="1"/>
  <p:tag name="KSO_WM_UNIT_TEXT_FILL_TYPE" val="1"/>
  <p:tag name="KSO_WM_UNIT_PRESET_TEXT" val="单击此处添加文本具体内容，简明扼要地阐述您的观点。根据需要可酌情增减文字"/>
  <p:tag name="KSO_WM_DIAGRAM_MAX_ITEMCNT" val="6"/>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6_1"/>
  <p:tag name="KSO_WM_UNIT_ID" val="diagram20233243_3*m_h_f*1_6_1"/>
  <p:tag name="KSO_WM_TEMPLATE_CATEGORY" val="diagram"/>
  <p:tag name="KSO_WM_TEMPLATE_INDEX" val="20233243"/>
  <p:tag name="KSO_WM_UNIT_LAYERLEVEL" val="1_1_1"/>
  <p:tag name="KSO_WM_TAG_VERSION" val="3.0"/>
  <p:tag name="KSO_WM_BEAUTIFY_FLAG" val="#wm#"/>
  <p:tag name="KSO_WM_UNIT_TEXT_FILL_FORE_SCHEMECOLOR_INDEX_BRIGHTNESS" val="0.15"/>
  <p:tag name="KSO_WM_DIAGRAM_GROUP_CODE" val="m1-1"/>
  <p:tag name="KSO_WM_DIAGRAM_VIRTUALLY_FRAME" val="{&quot;height&quot;:300.80543212890626,&quot;left&quot;:69.33120173078723,&quot;top&quot;:153.23807088140137,&quot;width&quot;:807.6999999999999}"/>
  <p:tag name="KSO_WM_DIAGRAM_VERSION" val="3"/>
  <p:tag name="KSO_WM_DIAGRAM_COLOR_TRICK" val="1"/>
  <p:tag name="KSO_WM_DIAGRAM_COLOR_TEXT_CAN_REMOVE" val="n"/>
  <p:tag name="KSO_WM_UNIT_TEXT_FILL_FORE_SCHEMECOLOR_INDEX" val="1"/>
  <p:tag name="KSO_WM_UNIT_TEXT_FILL_TYPE" val="1"/>
  <p:tag name="KSO_WM_UNIT_PRESET_TEXT" val="单击此处添加文本具体内容，简明扼要地阐述您的观点。根据需要可酌情增减文字"/>
  <p:tag name="KSO_WM_DIAGRAM_MAX_ITEMCNT" val="6"/>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243_3*m_h_f*1_1_1"/>
  <p:tag name="KSO_WM_TEMPLATE_CATEGORY" val="diagram"/>
  <p:tag name="KSO_WM_TEMPLATE_INDEX" val="20233243"/>
  <p:tag name="KSO_WM_UNIT_LAYERLEVEL" val="1_1_1"/>
  <p:tag name="KSO_WM_TAG_VERSION" val="3.0"/>
  <p:tag name="KSO_WM_BEAUTIFY_FLAG" val="#wm#"/>
  <p:tag name="KSO_WM_UNIT_TEXT_FILL_FORE_SCHEMECOLOR_INDEX_BRIGHTNESS" val="0.15"/>
  <p:tag name="KSO_WM_DIAGRAM_GROUP_CODE" val="m1-1"/>
  <p:tag name="KSO_WM_DIAGRAM_VIRTUALLY_FRAME" val="{&quot;height&quot;:300.80543212890626,&quot;left&quot;:69.33120173078723,&quot;top&quot;:153.23807088140137,&quot;width&quot;:807.6999999999999}"/>
  <p:tag name="KSO_WM_DIAGRAM_VERSION" val="3"/>
  <p:tag name="KSO_WM_DIAGRAM_COLOR_TRICK" val="1"/>
  <p:tag name="KSO_WM_DIAGRAM_COLOR_TEXT_CAN_REMOVE" val="n"/>
  <p:tag name="KSO_WM_UNIT_TEXT_FILL_FORE_SCHEMECOLOR_INDEX" val="1"/>
  <p:tag name="KSO_WM_UNIT_TEXT_FILL_TYPE" val="1"/>
  <p:tag name="KSO_WM_UNIT_PRESET_TEXT" val="单击此处添加文本具体内容，简明扼要地阐述您的观点。根据需要可酌情增减文字"/>
  <p:tag name="KSO_WM_DIAGRAM_MAX_ITEMCNT" val="6"/>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243_3*m_h_i*1_1_1"/>
  <p:tag name="KSO_WM_TEMPLATE_CATEGORY" val="diagram"/>
  <p:tag name="KSO_WM_TEMPLATE_INDEX" val="20233243"/>
  <p:tag name="KSO_WM_UNIT_LAYERLEVEL" val="1_1_1"/>
  <p:tag name="KSO_WM_TAG_VERSION" val="3.0"/>
  <p:tag name="KSO_WM_BEAUTIFY_FLAG" val="#wm#"/>
  <p:tag name="KSO_WM_UNIT_TYPE" val="m_h_i"/>
  <p:tag name="KSO_WM_UNIT_INDEX" val="1_1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3243_3*m_h_f*1_3_1"/>
  <p:tag name="KSO_WM_TEMPLATE_CATEGORY" val="diagram"/>
  <p:tag name="KSO_WM_TEMPLATE_INDEX" val="20233243"/>
  <p:tag name="KSO_WM_UNIT_LAYERLEVEL" val="1_1_1"/>
  <p:tag name="KSO_WM_TAG_VERSION" val="3.0"/>
  <p:tag name="KSO_WM_BEAUTIFY_FLAG" val="#wm#"/>
  <p:tag name="KSO_WM_UNIT_TEXT_FILL_FORE_SCHEMECOLOR_INDEX_BRIGHTNESS" val="0.15"/>
  <p:tag name="KSO_WM_DIAGRAM_GROUP_CODE" val="m1-1"/>
  <p:tag name="KSO_WM_DIAGRAM_VIRTUALLY_FRAME" val="{&quot;height&quot;:300.80543212890626,&quot;left&quot;:69.33120173078723,&quot;top&quot;:153.23807088140137,&quot;width&quot;:807.6999999999999}"/>
  <p:tag name="KSO_WM_DIAGRAM_VERSION" val="3"/>
  <p:tag name="KSO_WM_DIAGRAM_COLOR_TRICK" val="1"/>
  <p:tag name="KSO_WM_DIAGRAM_COLOR_TEXT_CAN_REMOVE" val="n"/>
  <p:tag name="KSO_WM_UNIT_TEXT_FILL_FORE_SCHEMECOLOR_INDEX" val="1"/>
  <p:tag name="KSO_WM_UNIT_TEXT_FILL_TYPE" val="1"/>
  <p:tag name="KSO_WM_UNIT_PRESET_TEXT" val="单击此处添加文本具体内容，简明扼要地阐述您的观点。根据需要可酌情增减文字"/>
  <p:tag name="KSO_WM_DIAGRAM_MAX_ITEMCNT" val="6"/>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3243_3*m_h_f*1_5_1"/>
  <p:tag name="KSO_WM_TEMPLATE_CATEGORY" val="diagram"/>
  <p:tag name="KSO_WM_TEMPLATE_INDEX" val="20233243"/>
  <p:tag name="KSO_WM_UNIT_LAYERLEVEL" val="1_1_1"/>
  <p:tag name="KSO_WM_TAG_VERSION" val="3.0"/>
  <p:tag name="KSO_WM_BEAUTIFY_FLAG" val="#wm#"/>
  <p:tag name="KSO_WM_UNIT_TEXT_FILL_FORE_SCHEMECOLOR_INDEX_BRIGHTNESS" val="0.15"/>
  <p:tag name="KSO_WM_DIAGRAM_GROUP_CODE" val="m1-1"/>
  <p:tag name="KSO_WM_DIAGRAM_VIRTUALLY_FRAME" val="{&quot;height&quot;:300.80543212890626,&quot;left&quot;:69.33120173078723,&quot;top&quot;:153.23807088140137,&quot;width&quot;:807.6999999999999}"/>
  <p:tag name="KSO_WM_DIAGRAM_VERSION" val="3"/>
  <p:tag name="KSO_WM_DIAGRAM_COLOR_TRICK" val="1"/>
  <p:tag name="KSO_WM_DIAGRAM_COLOR_TEXT_CAN_REMOVE" val="n"/>
  <p:tag name="KSO_WM_UNIT_TEXT_FILL_FORE_SCHEMECOLOR_INDEX" val="1"/>
  <p:tag name="KSO_WM_UNIT_TEXT_FILL_TYPE" val="1"/>
  <p:tag name="KSO_WM_UNIT_PRESET_TEXT" val="单击此处添加文本具体内容，简明扼要地阐述您的观点。根据需要可酌情增减文字"/>
  <p:tag name="KSO_WM_DIAGRAM_MAX_ITEMCNT" val="6"/>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x*1_6_1"/>
  <p:tag name="KSO_WM_TEMPLATE_CATEGORY" val="diagram"/>
  <p:tag name="KSO_WM_TEMPLATE_INDEX" val="20233243"/>
  <p:tag name="KSO_WM_UNIT_LAYERLEVEL" val="1_1_1"/>
  <p:tag name="KSO_WM_TAG_VERSION" val="3.0"/>
  <p:tag name="KSO_WM_UNIT_VALUE" val="60*60"/>
  <p:tag name="KSO_WM_UNIT_TYPE" val="m_h_x"/>
  <p:tag name="KSO_WM_UNIT_INDEX" val="1_6_1"/>
  <p:tag name="KSO_WM_DIAGRAM_VERSION" val="3"/>
  <p:tag name="KSO_WM_DIAGRAM_COLOR_TRICK" val="1"/>
  <p:tag name="KSO_WM_DIAGRAM_COLOR_TEXT_CAN_REMOVE" val="n"/>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3.xml><?xml version="1.0" encoding="utf-8"?>
<p:tagLst xmlns:p="http://schemas.openxmlformats.org/presentationml/2006/main">
  <p:tag name="COMMONDATA" val="eyJoZGlkIjoiZWZiMWU3MGE5NTY0M2FkOTNhM2QyNTM3MzZlMTk5ZjUifQ=="/>
  <p:tag name="RESOURCE_RECORD_KEY" val="{&quot;70&quot;:[3322402]}"/>
</p:tagLst>
</file>

<file path=ppt/tags/tag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i*1_2_1"/>
  <p:tag name="KSO_WM_TEMPLATE_CATEGORY" val="diagram"/>
  <p:tag name="KSO_WM_TEMPLATE_INDEX" val="20233243"/>
  <p:tag name="KSO_WM_UNIT_LAYERLEVEL" val="1_1_1"/>
  <p:tag name="KSO_WM_TAG_VERSION" val="3.0"/>
  <p:tag name="KSO_WM_UNIT_TYPE" val="m_h_i"/>
  <p:tag name="KSO_WM_UNIT_INDEX" val="1_2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i*1_4_1"/>
  <p:tag name="KSO_WM_TEMPLATE_CATEGORY" val="diagram"/>
  <p:tag name="KSO_WM_TEMPLATE_INDEX" val="20233243"/>
  <p:tag name="KSO_WM_UNIT_LAYERLEVEL" val="1_1_1"/>
  <p:tag name="KSO_WM_TAG_VERSION" val="3.0"/>
  <p:tag name="KSO_WM_UNIT_TYPE" val="m_h_i"/>
  <p:tag name="KSO_WM_UNIT_INDEX" val="1_4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i*1_5_1"/>
  <p:tag name="KSO_WM_TEMPLATE_CATEGORY" val="diagram"/>
  <p:tag name="KSO_WM_TEMPLATE_INDEX" val="20233243"/>
  <p:tag name="KSO_WM_UNIT_LAYERLEVEL" val="1_1_1"/>
  <p:tag name="KSO_WM_TAG_VERSION" val="3.0"/>
  <p:tag name="KSO_WM_UNIT_TYPE" val="m_h_i"/>
  <p:tag name="KSO_WM_UNIT_INDEX" val="1_5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i*1_6_1"/>
  <p:tag name="KSO_WM_TEMPLATE_CATEGORY" val="diagram"/>
  <p:tag name="KSO_WM_TEMPLATE_INDEX" val="20233243"/>
  <p:tag name="KSO_WM_UNIT_LAYERLEVEL" val="1_1_1"/>
  <p:tag name="KSO_WM_TAG_VERSION" val="3.0"/>
  <p:tag name="KSO_WM_UNIT_TYPE" val="m_h_i"/>
  <p:tag name="KSO_WM_UNIT_INDEX" val="1_6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3243_3*m_h_i*1_3_1"/>
  <p:tag name="KSO_WM_TEMPLATE_CATEGORY" val="diagram"/>
  <p:tag name="KSO_WM_TEMPLATE_INDEX" val="20233243"/>
  <p:tag name="KSO_WM_UNIT_LAYERLEVEL" val="1_1_1"/>
  <p:tag name="KSO_WM_TAG_VERSION" val="3.0"/>
  <p:tag name="KSO_WM_UNIT_TYPE" val="m_h_i"/>
  <p:tag name="KSO_WM_UNIT_INDEX" val="1_3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243_3*m_i*1_2"/>
  <p:tag name="KSO_WM_TEMPLATE_CATEGORY" val="diagram"/>
  <p:tag name="KSO_WM_TEMPLATE_INDEX" val="20233243"/>
  <p:tag name="KSO_WM_UNIT_LAYERLEVEL" val="1_1"/>
  <p:tag name="KSO_WM_TAG_VERSION" val="3.0"/>
  <p:tag name="KSO_WM_BEAUTIFY_FLAG" val="#wm#"/>
  <p:tag name="KSO_WM_UNIT_TYPE" val="m_i"/>
  <p:tag name="KSO_WM_UNIT_INDEX" val="1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243_3*m_i*1_3"/>
  <p:tag name="KSO_WM_TEMPLATE_CATEGORY" val="diagram"/>
  <p:tag name="KSO_WM_TEMPLATE_INDEX" val="20233243"/>
  <p:tag name="KSO_WM_UNIT_LAYERLEVEL" val="1_1"/>
  <p:tag name="KSO_WM_TAG_VERSION" val="3.0"/>
  <p:tag name="KSO_WM_BEAUTIFY_FLAG" val="#wm#"/>
  <p:tag name="KSO_WM_UNIT_TYPE" val="m_i"/>
  <p:tag name="KSO_WM_UNIT_INDEX" val="1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4"/>
  <p:tag name="KSO_WM_DIAGRAM_VIRTUALLY_FRAME" val="{&quot;height&quot;:300.80543212890626,&quot;left&quot;:69.33120173078723,&quot;top&quot;:153.23807088140137,&quot;width&quot;:807.699999999999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10583</Words>
  <Application>WPS 演示</Application>
  <PresentationFormat>宽屏</PresentationFormat>
  <Paragraphs>383</Paragraphs>
  <Slides>21</Slides>
  <Notes>15</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21</vt:i4>
      </vt:variant>
    </vt:vector>
  </HeadingPairs>
  <TitlesOfParts>
    <vt:vector size="35" baseType="lpstr">
      <vt:lpstr>Arial</vt:lpstr>
      <vt:lpstr>宋体</vt:lpstr>
      <vt:lpstr>Wingdings</vt:lpstr>
      <vt:lpstr>Arial Rounded MT Bold</vt:lpstr>
      <vt:lpstr>Times New Roman</vt:lpstr>
      <vt:lpstr>等线</vt:lpstr>
      <vt:lpstr>微软雅黑</vt:lpstr>
      <vt:lpstr>Arial Unicode MS</vt:lpstr>
      <vt:lpstr>等线 Light</vt:lpstr>
      <vt:lpstr>楷体</vt:lpstr>
      <vt:lpstr>Amasis MT Pro</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Psy Guo</dc:creator>
  <cp:lastModifiedBy>smx.</cp:lastModifiedBy>
  <cp:revision>35</cp:revision>
  <dcterms:created xsi:type="dcterms:W3CDTF">2024-01-09T06:16:00Z</dcterms:created>
  <dcterms:modified xsi:type="dcterms:W3CDTF">2024-04-22T11:14:48Z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84805B823372412A8C0693D0292305CE_12</vt:lpwstr>
  </property>
  <property fmtid="{D5CDD505-2E9C-101B-9397-08002B2CF9AE}" pid="3" name="KSOProductBuildVer">
    <vt:lpwstr>2052-12.1.0.16729</vt:lpwstr>
  </property>
</Properties>
</file>